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5.jpg" ContentType="image/pn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2"/>
  </p:notesMasterIdLst>
  <p:sldIdLst>
    <p:sldId id="372" r:id="rId2"/>
    <p:sldId id="466" r:id="rId3"/>
    <p:sldId id="448" r:id="rId4"/>
    <p:sldId id="428" r:id="rId5"/>
    <p:sldId id="455" r:id="rId6"/>
    <p:sldId id="449" r:id="rId7"/>
    <p:sldId id="458" r:id="rId8"/>
    <p:sldId id="423" r:id="rId9"/>
    <p:sldId id="453" r:id="rId10"/>
    <p:sldId id="319" r:id="rId11"/>
    <p:sldId id="420" r:id="rId12"/>
    <p:sldId id="323" r:id="rId13"/>
    <p:sldId id="396" r:id="rId14"/>
    <p:sldId id="410" r:id="rId15"/>
    <p:sldId id="324" r:id="rId16"/>
    <p:sldId id="389" r:id="rId17"/>
    <p:sldId id="465" r:id="rId18"/>
    <p:sldId id="476" r:id="rId19"/>
    <p:sldId id="472" r:id="rId20"/>
    <p:sldId id="471" r:id="rId21"/>
    <p:sldId id="478" r:id="rId22"/>
    <p:sldId id="479" r:id="rId23"/>
    <p:sldId id="391" r:id="rId24"/>
    <p:sldId id="482" r:id="rId25"/>
    <p:sldId id="480" r:id="rId26"/>
    <p:sldId id="460" r:id="rId27"/>
    <p:sldId id="481" r:id="rId28"/>
    <p:sldId id="424" r:id="rId29"/>
    <p:sldId id="425" r:id="rId30"/>
    <p:sldId id="426" r:id="rId31"/>
  </p:sldIdLst>
  <p:sldSz cx="9144000" cy="5143500" type="screen16x9"/>
  <p:notesSz cx="6858000" cy="9144000"/>
  <p:embeddedFontLst>
    <p:embeddedFont>
      <p:font typeface="Barlow" panose="020F0502020204030204" pitchFamily="34" charset="0"/>
      <p:regular r:id="rId33"/>
      <p:bold r:id="rId34"/>
      <p:italic r:id="rId35"/>
      <p:boldItalic r:id="rId36"/>
    </p:embeddedFont>
    <p:embeddedFont>
      <p:font typeface="Barlow Light" panose="020F0502020204030204" pitchFamily="34" charset="0"/>
      <p:regular r:id="rId37"/>
      <p:bold r:id="rId38"/>
      <p:italic r:id="rId39"/>
      <p:boldItalic r:id="rId40"/>
    </p:embeddedFont>
    <p:embeddedFont>
      <p:font typeface="Calibri" panose="020F0502020204030204" pitchFamily="34" charset="0"/>
      <p:regular r:id="rId41"/>
      <p:bold r:id="rId42"/>
      <p:italic r:id="rId43"/>
      <p:boldItalic r:id="rId44"/>
    </p:embeddedFont>
    <p:embeddedFont>
      <p:font typeface="Microsoft JhengHei" panose="020B0604030504040204" pitchFamily="34" charset="-120"/>
      <p:regular r:id="rId45"/>
      <p:bold r:id="rId46"/>
    </p:embeddedFont>
    <p:embeddedFont>
      <p:font typeface="Microsoft JhengHei" panose="020B0604030504040204" pitchFamily="34" charset="-120"/>
      <p:regular r:id="rId45"/>
      <p:bold r:id="rId46"/>
    </p:embeddedFont>
    <p:embeddedFont>
      <p:font typeface="Microsoft JhengHei Light" panose="020B0304030504040204" pitchFamily="34" charset="-120"/>
      <p:regular r:id="rId47"/>
    </p:embeddedFont>
    <p:embeddedFont>
      <p:font typeface="Raleway" panose="020F0502020204030204" pitchFamily="34" charset="0"/>
      <p:regular r:id="rId48"/>
      <p:bold r:id="rId49"/>
      <p:italic r:id="rId50"/>
      <p:boldItalic r:id="rId51"/>
    </p:embeddedFont>
    <p:embeddedFont>
      <p:font typeface="Raleway SemiBold" panose="020F0502020204030204" pitchFamily="34" charset="0"/>
      <p:regular r:id="rId52"/>
      <p:bold r:id="rId53"/>
      <p:italic r:id="rId54"/>
      <p:boldItalic r:id="rId55"/>
    </p:embeddedFont>
    <p:embeddedFont>
      <p:font typeface="微軟正黑體 Light" panose="020B0304030504040204" pitchFamily="34" charset="-12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煥杰 廖" initials="煥杰" lastIdx="1" clrIdx="0">
    <p:extLst>
      <p:ext uri="{19B8F6BF-5375-455C-9EA6-DF929625EA0E}">
        <p15:presenceInfo xmlns:p15="http://schemas.microsoft.com/office/powerpoint/2012/main" userId="193ca418aa70e5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1EBE83-A2FF-4E77-964C-6B03DB261B9B}">
  <a:tblStyle styleId="{551EBE83-A2FF-4E77-964C-6B03DB261B9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09"/>
    <p:restoredTop sz="92086"/>
  </p:normalViewPr>
  <p:slideViewPr>
    <p:cSldViewPr snapToGrid="0">
      <p:cViewPr varScale="1">
        <p:scale>
          <a:sx n="98" d="100"/>
          <a:sy n="98" d="100"/>
        </p:scale>
        <p:origin x="192"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kumimoji="1" lang="zh-TW" altLang="en-US" dirty="0"/>
              <a:t>我們是來自麗山高中專為高中生的設計的管家型聊天機器人團隊，</a:t>
            </a:r>
            <a:r>
              <a:rPr kumimoji="1" lang="en-US" altLang="zh-TW" dirty="0"/>
              <a:t>Chatbot for High School Student.</a:t>
            </a:r>
            <a:endParaRPr kumimoji="1" lang="zh-TW" altLang="en-US" dirty="0"/>
          </a:p>
        </p:txBody>
      </p:sp>
    </p:spTree>
    <p:extLst>
      <p:ext uri="{BB962C8B-B14F-4D97-AF65-F5344CB8AC3E}">
        <p14:creationId xmlns:p14="http://schemas.microsoft.com/office/powerpoint/2010/main" val="420045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看完使用說明過後，使用者會依照使用說明的指示開啟選單，開啟選單後可以看到三個按鈕，分別是查詢作業考試以及段考資訊。</a:t>
            </a:r>
            <a:endParaRPr dirty="0"/>
          </a:p>
        </p:txBody>
      </p:sp>
    </p:spTree>
    <p:extLst>
      <p:ext uri="{BB962C8B-B14F-4D97-AF65-F5344CB8AC3E}">
        <p14:creationId xmlns:p14="http://schemas.microsoft.com/office/powerpoint/2010/main" val="2416842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在新增刪除這邊我們有做權限管理</a:t>
            </a:r>
          </a:p>
        </p:txBody>
      </p:sp>
    </p:spTree>
    <p:extLst>
      <p:ext uri="{BB962C8B-B14F-4D97-AF65-F5344CB8AC3E}">
        <p14:creationId xmlns:p14="http://schemas.microsoft.com/office/powerpoint/2010/main" val="615347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在基礎功能這邊最關鍵的部分就是</a:t>
            </a:r>
            <a:r>
              <a:rPr lang="zh-TW" altLang="en-US" b="1" dirty="0"/>
              <a:t>放學推波</a:t>
            </a:r>
            <a:r>
              <a:rPr lang="zh-TW" altLang="en-US" dirty="0"/>
              <a:t>功能，推播功能會在每天放學前整理資料庫的資料，進行字串串接後傳給有登陸在系統中的使用者。</a:t>
            </a:r>
            <a:endParaRPr dirty="0"/>
          </a:p>
        </p:txBody>
      </p:sp>
    </p:spTree>
    <p:extLst>
      <p:ext uri="{BB962C8B-B14F-4D97-AF65-F5344CB8AC3E}">
        <p14:creationId xmlns:p14="http://schemas.microsoft.com/office/powerpoint/2010/main" val="1651678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左上角是登記體溫的實際運作截圖，在登記完體溫過後可以查詢自己的體溫有沒有登陸成功。查詢體溫時只有特定的人像是導師跟副班長會收到體溫總表，其他的人則只會收到自己當日登錄得體溫。</a:t>
            </a:r>
            <a:endParaRPr dirty="0"/>
          </a:p>
        </p:txBody>
      </p:sp>
    </p:spTree>
    <p:extLst>
      <p:ext uri="{BB962C8B-B14F-4D97-AF65-F5344CB8AC3E}">
        <p14:creationId xmlns:p14="http://schemas.microsoft.com/office/powerpoint/2010/main" val="1621945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除了班級的程式之外，我們也開發了處室端的程式。處事端的程式目前可以查詢全校的體溫，在每天的九點，系統會將體溫異常學生的班級座號回傳給學務處。處事端的程式不是為了體溫功能而開發，在未來，我們會加入其他功能，像是發布公告，查詢學生出勤狀態等</a:t>
            </a:r>
            <a:r>
              <a:rPr lang="en-US" altLang="zh-TW" dirty="0"/>
              <a:t>……</a:t>
            </a:r>
            <a:endParaRPr dirty="0"/>
          </a:p>
        </p:txBody>
      </p:sp>
    </p:spTree>
    <p:extLst>
      <p:ext uri="{BB962C8B-B14F-4D97-AF65-F5344CB8AC3E}">
        <p14:creationId xmlns:p14="http://schemas.microsoft.com/office/powerpoint/2010/main" val="2021633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除了 </a:t>
            </a:r>
            <a:r>
              <a:rPr lang="en-US" altLang="zh-TW" dirty="0"/>
              <a:t>Python</a:t>
            </a:r>
            <a:r>
              <a:rPr lang="zh-TW" altLang="en-US" dirty="0"/>
              <a:t> 跟</a:t>
            </a:r>
            <a:r>
              <a:rPr lang="en-US" altLang="zh-TW" dirty="0"/>
              <a:t> LINE API</a:t>
            </a:r>
            <a:r>
              <a:rPr lang="zh-TW" altLang="en-US" dirty="0"/>
              <a:t> 之外，我們使用 </a:t>
            </a:r>
            <a:r>
              <a:rPr lang="en-US" altLang="zh-TW" dirty="0"/>
              <a:t>Django </a:t>
            </a:r>
            <a:r>
              <a:rPr lang="zh-TW" altLang="en-US" dirty="0"/>
              <a:t>來進行訊息的收發，使用 </a:t>
            </a:r>
            <a:r>
              <a:rPr lang="en-US" altLang="zh-TW" dirty="0" err="1"/>
              <a:t>Apscheduler</a:t>
            </a:r>
            <a:r>
              <a:rPr lang="zh-TW" altLang="en-US" dirty="0"/>
              <a:t> 定時進行推播，</a:t>
            </a:r>
            <a:r>
              <a:rPr lang="zh-TW" altLang="en-US" u="sng" dirty="0"/>
              <a:t>程式目前 </a:t>
            </a:r>
            <a:r>
              <a:rPr lang="en-US" altLang="zh-TW" u="sng" dirty="0" err="1"/>
              <a:t>Deplay</a:t>
            </a:r>
            <a:r>
              <a:rPr lang="zh-TW" altLang="en-US" u="sng" dirty="0"/>
              <a:t> 在</a:t>
            </a:r>
            <a:r>
              <a:rPr lang="en-US" altLang="zh-TW" u="sng" dirty="0"/>
              <a:t> Heroku</a:t>
            </a:r>
            <a:r>
              <a:rPr lang="zh-TW" altLang="en-US" u="sng" dirty="0"/>
              <a:t> 上，資料庫則放在</a:t>
            </a:r>
            <a:r>
              <a:rPr lang="en-US" altLang="zh-TW" u="sng" dirty="0"/>
              <a:t> TWCC</a:t>
            </a:r>
            <a:r>
              <a:rPr lang="zh-TW" altLang="en-US" u="sng" dirty="0"/>
              <a:t> 上。之後會放在同一個地方，除了加速回傳的速度之外也降低資料庫被駭的風險</a:t>
            </a:r>
            <a:endParaRPr lang="en-US" altLang="zh-TW" u="sng" dirty="0"/>
          </a:p>
        </p:txBody>
      </p:sp>
    </p:spTree>
    <p:extLst>
      <p:ext uri="{BB962C8B-B14F-4D97-AF65-F5344CB8AC3E}">
        <p14:creationId xmlns:p14="http://schemas.microsoft.com/office/powerpoint/2010/main" val="1639281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最後這是第一版程式的架構圖</a:t>
            </a:r>
          </a:p>
        </p:txBody>
      </p:sp>
    </p:spTree>
    <p:extLst>
      <p:ext uri="{BB962C8B-B14F-4D97-AF65-F5344CB8AC3E}">
        <p14:creationId xmlns:p14="http://schemas.microsoft.com/office/powerpoint/2010/main" val="4247280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TW" dirty="0"/>
              <a:t>接下來要講第二版的程式</a:t>
            </a:r>
            <a:endParaRPr dirty="0"/>
          </a:p>
        </p:txBody>
      </p:sp>
    </p:spTree>
    <p:extLst>
      <p:ext uri="{BB962C8B-B14F-4D97-AF65-F5344CB8AC3E}">
        <p14:creationId xmlns:p14="http://schemas.microsoft.com/office/powerpoint/2010/main" val="2428769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kumimoji="1" lang="zh-TW" altLang="en-US" dirty="0"/>
              <a:t>我們預計在今年 </a:t>
            </a:r>
            <a:r>
              <a:rPr kumimoji="1" lang="en-US" altLang="zh-TW" dirty="0"/>
              <a:t>Q3 </a:t>
            </a:r>
            <a:r>
              <a:rPr kumimoji="1" lang="zh-TW" altLang="en-US" dirty="0"/>
              <a:t>完成 </a:t>
            </a:r>
            <a:r>
              <a:rPr kumimoji="1" lang="en-US" altLang="zh-TW" dirty="0"/>
              <a:t>Code Refactoring </a:t>
            </a:r>
            <a:r>
              <a:rPr kumimoji="1" lang="zh-TW" altLang="en-US" dirty="0"/>
              <a:t>跟</a:t>
            </a:r>
            <a:r>
              <a:rPr kumimoji="1" lang="en-US" altLang="zh-TW" dirty="0"/>
              <a:t> DB redesign</a:t>
            </a:r>
            <a:r>
              <a:rPr kumimoji="1" lang="zh-TW" altLang="en-US" dirty="0"/>
              <a:t>，</a:t>
            </a:r>
            <a:r>
              <a:rPr kumimoji="1" lang="en-US" altLang="zh-TW" dirty="0"/>
              <a:t>Q4 </a:t>
            </a:r>
            <a:r>
              <a:rPr kumimoji="1" lang="zh-TW" altLang="en-US" dirty="0"/>
              <a:t>完成前端網頁及程式介面設計，明年年初進行測試，目標在下一個暑假之前可以開放全台高中班級註冊。</a:t>
            </a:r>
            <a:endParaRPr kumimoji="1" lang="en-US" altLang="zh-TW" dirty="0"/>
          </a:p>
        </p:txBody>
      </p:sp>
    </p:spTree>
    <p:extLst>
      <p:ext uri="{BB962C8B-B14F-4D97-AF65-F5344CB8AC3E}">
        <p14:creationId xmlns:p14="http://schemas.microsoft.com/office/powerpoint/2010/main" val="2116387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TW" altLang="en-US" sz="1100" b="0" i="0" u="none" strike="noStrike" cap="none" dirty="0">
                <a:solidFill>
                  <a:srgbClr val="000000"/>
                </a:solidFill>
                <a:effectLst/>
                <a:latin typeface="Arial"/>
                <a:ea typeface="Arial"/>
                <a:cs typeface="Arial"/>
                <a:sym typeface="Arial"/>
              </a:rPr>
              <a:t>上面是我們的開發目標，第二版程式主要是修程式架構，包含 </a:t>
            </a:r>
            <a:r>
              <a:rPr lang="en-US" altLang="zh-TW" sz="1100" b="0" i="0" u="none" strike="noStrike" cap="none" dirty="0">
                <a:solidFill>
                  <a:srgbClr val="000000"/>
                </a:solidFill>
                <a:effectLst/>
                <a:latin typeface="Arial"/>
                <a:ea typeface="Arial"/>
                <a:cs typeface="Arial"/>
                <a:sym typeface="Arial"/>
              </a:rPr>
              <a:t>code refactor</a:t>
            </a:r>
            <a:r>
              <a:rPr lang="zh-TW" altLang="en-US" sz="1100" b="0" i="0" u="none" strike="noStrike" cap="none" dirty="0">
                <a:solidFill>
                  <a:srgbClr val="000000"/>
                </a:solidFill>
                <a:effectLst/>
                <a:latin typeface="Arial"/>
                <a:ea typeface="Arial"/>
                <a:cs typeface="Arial"/>
                <a:sym typeface="Arial"/>
              </a:rPr>
              <a:t>，</a:t>
            </a:r>
            <a:r>
              <a:rPr lang="en-US" altLang="zh-TW" sz="1100" b="0" i="0" u="none" strike="noStrike" cap="none" dirty="0">
                <a:solidFill>
                  <a:srgbClr val="000000"/>
                </a:solidFill>
                <a:effectLst/>
                <a:latin typeface="Arial"/>
                <a:ea typeface="Arial"/>
                <a:cs typeface="Arial"/>
                <a:sym typeface="Arial"/>
              </a:rPr>
              <a:t>DB redesign</a:t>
            </a:r>
            <a:r>
              <a:rPr lang="zh-TW" altLang="en-US" sz="1100" b="0" i="0" u="none" strike="noStrike" cap="none" dirty="0">
                <a:solidFill>
                  <a:srgbClr val="000000"/>
                </a:solidFill>
                <a:effectLst/>
                <a:latin typeface="Arial"/>
                <a:ea typeface="Arial"/>
                <a:cs typeface="Arial"/>
                <a:sym typeface="Arial"/>
              </a:rPr>
              <a:t>，處事端程式，使用</a:t>
            </a:r>
            <a:endParaRPr lang="en-US" altLang="zh-TW" sz="1100" b="0" i="0" u="none" strike="noStrike" cap="none" dirty="0">
              <a:solidFill>
                <a:srgbClr val="000000"/>
              </a:solidFill>
              <a:effectLst/>
              <a:latin typeface="Arial"/>
              <a:ea typeface="Arial"/>
              <a:cs typeface="Arial"/>
              <a:sym typeface="Arial"/>
            </a:endParaRPr>
          </a:p>
          <a:p>
            <a:r>
              <a:rPr lang="zh-TW" altLang="en-US" sz="1100" b="0" i="0" u="none" strike="noStrike" cap="none" dirty="0">
                <a:solidFill>
                  <a:srgbClr val="000000"/>
                </a:solidFill>
                <a:effectLst/>
                <a:latin typeface="Arial"/>
                <a:ea typeface="Arial"/>
                <a:cs typeface="Arial"/>
                <a:sym typeface="Arial"/>
              </a:rPr>
              <a:t>者介面跟網頁管理介面開發</a:t>
            </a:r>
          </a:p>
        </p:txBody>
      </p:sp>
    </p:spTree>
    <p:extLst>
      <p:ext uri="{BB962C8B-B14F-4D97-AF65-F5344CB8AC3E}">
        <p14:creationId xmlns:p14="http://schemas.microsoft.com/office/powerpoint/2010/main" val="1097165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目前我們正在進行第二版程式的開發，第一版程式最主要的問題是程式跟資料庫放在不同的地方，第二版的城市都是放在國網 TWCC</a:t>
            </a:r>
            <a:r>
              <a:rPr lang="zh-TW" altLang="en-US" dirty="0"/>
              <a:t> 上。</a:t>
            </a:r>
            <a:br>
              <a:rPr lang="en-TW" dirty="0"/>
            </a:br>
            <a:endParaRPr lang="en-TW" dirty="0"/>
          </a:p>
        </p:txBody>
      </p:sp>
    </p:spTree>
    <p:extLst>
      <p:ext uri="{BB962C8B-B14F-4D97-AF65-F5344CB8AC3E}">
        <p14:creationId xmlns:p14="http://schemas.microsoft.com/office/powerpoint/2010/main" val="1729071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剛剛前面有講第二版程式</a:t>
            </a:r>
          </a:p>
        </p:txBody>
      </p:sp>
    </p:spTree>
    <p:extLst>
      <p:ext uri="{BB962C8B-B14F-4D97-AF65-F5344CB8AC3E}">
        <p14:creationId xmlns:p14="http://schemas.microsoft.com/office/powerpoint/2010/main" val="2867931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接下來我們要講的是程式的功能及選單設計</a:t>
            </a:r>
            <a:endParaRPr dirty="0"/>
          </a:p>
        </p:txBody>
      </p:sp>
    </p:spTree>
    <p:extLst>
      <p:ext uri="{BB962C8B-B14F-4D97-AF65-F5344CB8AC3E}">
        <p14:creationId xmlns:p14="http://schemas.microsoft.com/office/powerpoint/2010/main" val="1471246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kumimoji="1" lang="en-US" altLang="zh-TW" dirty="0"/>
              <a:t>Line </a:t>
            </a:r>
            <a:r>
              <a:rPr kumimoji="1" lang="zh-TW" altLang="en-US" dirty="0"/>
              <a:t>的訊息傳輸方式分為</a:t>
            </a:r>
            <a:r>
              <a:rPr kumimoji="1" lang="en-US" altLang="zh-TW" dirty="0"/>
              <a:t> </a:t>
            </a:r>
            <a:r>
              <a:rPr kumimoji="1" lang="en-US" altLang="zh-TW" dirty="0" err="1"/>
              <a:t>LiNE</a:t>
            </a:r>
            <a:r>
              <a:rPr kumimoji="1" lang="en-US" altLang="zh-TW" dirty="0"/>
              <a:t> Push Message </a:t>
            </a:r>
            <a:r>
              <a:rPr kumimoji="1" lang="zh-TW" altLang="en-US" dirty="0"/>
              <a:t>還有</a:t>
            </a:r>
            <a:r>
              <a:rPr kumimoji="1" lang="en-US" altLang="zh-TW" dirty="0"/>
              <a:t> LINE Reply Message</a:t>
            </a:r>
            <a:r>
              <a:rPr kumimoji="1" lang="zh-TW" altLang="en-US" dirty="0"/>
              <a:t> 兩種，</a:t>
            </a:r>
            <a:r>
              <a:rPr kumimoji="1" lang="en-US" altLang="zh-TW" dirty="0"/>
              <a:t>LINE Push Message</a:t>
            </a:r>
            <a:r>
              <a:rPr kumimoji="1" lang="zh-TW" altLang="en-US" dirty="0"/>
              <a:t> 用在推波訊息上，</a:t>
            </a:r>
            <a:r>
              <a:rPr kumimoji="1" lang="en-US" altLang="zh-TW" dirty="0"/>
              <a:t>LINE Reply Message</a:t>
            </a:r>
            <a:r>
              <a:rPr kumimoji="1" lang="zh-TW" altLang="en-US" dirty="0"/>
              <a:t> 則用在新增刪除查詢這類以使用者為主的功能上</a:t>
            </a:r>
          </a:p>
        </p:txBody>
      </p:sp>
    </p:spTree>
    <p:extLst>
      <p:ext uri="{BB962C8B-B14F-4D97-AF65-F5344CB8AC3E}">
        <p14:creationId xmlns:p14="http://schemas.microsoft.com/office/powerpoint/2010/main" val="33150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kumimoji="1" lang="en-US" altLang="zh-TW" dirty="0"/>
              <a:t>Django </a:t>
            </a:r>
            <a:r>
              <a:rPr kumimoji="1" lang="zh-TW" altLang="en-US" dirty="0"/>
              <a:t>作為網頁框架，</a:t>
            </a:r>
            <a:r>
              <a:rPr kumimoji="1" lang="en-US" altLang="zh-TW" dirty="0"/>
              <a:t>Nginx</a:t>
            </a:r>
            <a:r>
              <a:rPr kumimoji="1" lang="zh-TW" altLang="en-US" dirty="0"/>
              <a:t>做反向代理，</a:t>
            </a:r>
            <a:r>
              <a:rPr kumimoji="1" lang="en-US" altLang="zh-TW" dirty="0" err="1"/>
              <a:t>Gunicorn</a:t>
            </a:r>
            <a:r>
              <a:rPr kumimoji="1" lang="zh-TW" altLang="en-US" dirty="0"/>
              <a:t> 是伺服器閘道介面</a:t>
            </a:r>
          </a:p>
        </p:txBody>
      </p:sp>
    </p:spTree>
    <p:extLst>
      <p:ext uri="{BB962C8B-B14F-4D97-AF65-F5344CB8AC3E}">
        <p14:creationId xmlns:p14="http://schemas.microsoft.com/office/powerpoint/2010/main" val="2609505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kumimoji="1" lang="zh-TW" altLang="en-US" dirty="0"/>
              <a:t>那邊是</a:t>
            </a:r>
            <a:r>
              <a:rPr kumimoji="1" lang="en-US" altLang="zh-TW" dirty="0"/>
              <a:t> </a:t>
            </a:r>
            <a:r>
              <a:rPr kumimoji="1" lang="en-US" altLang="zh-TW" dirty="0" err="1"/>
              <a:t>Gunicorn</a:t>
            </a:r>
            <a:r>
              <a:rPr kumimoji="1" lang="en-US" altLang="zh-TW" dirty="0"/>
              <a:t> </a:t>
            </a:r>
            <a:r>
              <a:rPr kumimoji="1" lang="zh-TW" altLang="en-US" dirty="0"/>
              <a:t>在主機上的設定，那要設定的就是右邊兩個，一個是程式的資料夾，一個是剛剛虛擬環境安裝套件對應的資料夾</a:t>
            </a:r>
          </a:p>
        </p:txBody>
      </p:sp>
    </p:spTree>
    <p:extLst>
      <p:ext uri="{BB962C8B-B14F-4D97-AF65-F5344CB8AC3E}">
        <p14:creationId xmlns:p14="http://schemas.microsoft.com/office/powerpoint/2010/main" val="899910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kumimoji="1" lang="en-US" altLang="zh-TW" dirty="0"/>
              <a:t>Line </a:t>
            </a:r>
            <a:r>
              <a:rPr kumimoji="1" lang="zh-TW" altLang="en-US" dirty="0"/>
              <a:t>的訊息傳輸方式分為</a:t>
            </a:r>
            <a:r>
              <a:rPr kumimoji="1" lang="en-US" altLang="zh-TW" dirty="0"/>
              <a:t> </a:t>
            </a:r>
            <a:r>
              <a:rPr kumimoji="1" lang="en-US" altLang="zh-TW" dirty="0" err="1"/>
              <a:t>LiNE</a:t>
            </a:r>
            <a:r>
              <a:rPr kumimoji="1" lang="en-US" altLang="zh-TW" dirty="0"/>
              <a:t> Push Message </a:t>
            </a:r>
            <a:r>
              <a:rPr kumimoji="1" lang="zh-TW" altLang="en-US" dirty="0"/>
              <a:t>還有</a:t>
            </a:r>
            <a:r>
              <a:rPr kumimoji="1" lang="en-US" altLang="zh-TW" dirty="0"/>
              <a:t> LINE Reply Message</a:t>
            </a:r>
            <a:r>
              <a:rPr kumimoji="1" lang="zh-TW" altLang="en-US" dirty="0"/>
              <a:t> 兩種，</a:t>
            </a:r>
            <a:r>
              <a:rPr kumimoji="1" lang="en-US" altLang="zh-TW" dirty="0"/>
              <a:t>LINE Push Message</a:t>
            </a:r>
            <a:r>
              <a:rPr kumimoji="1" lang="zh-TW" altLang="en-US" dirty="0"/>
              <a:t> 用在推波訊息上，</a:t>
            </a:r>
            <a:r>
              <a:rPr kumimoji="1" lang="en-US" altLang="zh-TW" dirty="0"/>
              <a:t>LINE Reply Message</a:t>
            </a:r>
            <a:r>
              <a:rPr kumimoji="1" lang="zh-TW" altLang="en-US" dirty="0"/>
              <a:t> 則用在新增刪除查詢這類以使用者為主的功能上</a:t>
            </a:r>
          </a:p>
        </p:txBody>
      </p:sp>
    </p:spTree>
    <p:extLst>
      <p:ext uri="{BB962C8B-B14F-4D97-AF65-F5344CB8AC3E}">
        <p14:creationId xmlns:p14="http://schemas.microsoft.com/office/powerpoint/2010/main" val="1731355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我們在四月疫情期間申請國家高速網路中心的科技抗疫專案，申請通過之後就可以用國家高速網路中心的 </a:t>
            </a:r>
            <a:r>
              <a:rPr lang="en-US" altLang="zh-TW" dirty="0"/>
              <a:t>TWCC</a:t>
            </a:r>
            <a:r>
              <a:rPr lang="zh-TW" altLang="en-US" dirty="0"/>
              <a:t> 服務，目前我們的資料庫就是</a:t>
            </a:r>
            <a:r>
              <a:rPr lang="en-US" altLang="zh-TW" dirty="0"/>
              <a:t> build </a:t>
            </a:r>
            <a:r>
              <a:rPr lang="zh-TW" altLang="en-US" dirty="0"/>
              <a:t>在</a:t>
            </a:r>
            <a:r>
              <a:rPr lang="en-US" altLang="zh-TW" dirty="0"/>
              <a:t> TWCC</a:t>
            </a:r>
            <a:r>
              <a:rPr lang="zh-TW" altLang="en-US" dirty="0"/>
              <a:t> 的</a:t>
            </a:r>
            <a:r>
              <a:rPr lang="en-US" altLang="zh-TW" dirty="0"/>
              <a:t> VM</a:t>
            </a:r>
            <a:r>
              <a:rPr lang="zh-TW" altLang="en-US" dirty="0"/>
              <a:t> 上</a:t>
            </a:r>
            <a:endParaRPr dirty="0"/>
          </a:p>
        </p:txBody>
      </p:sp>
    </p:spTree>
    <p:extLst>
      <p:ext uri="{BB962C8B-B14F-4D97-AF65-F5344CB8AC3E}">
        <p14:creationId xmlns:p14="http://schemas.microsoft.com/office/powerpoint/2010/main" val="2344836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接下來我們要講的是再往後的長期目標</a:t>
            </a:r>
            <a:endParaRPr dirty="0"/>
          </a:p>
        </p:txBody>
      </p:sp>
    </p:spTree>
    <p:extLst>
      <p:ext uri="{BB962C8B-B14F-4D97-AF65-F5344CB8AC3E}">
        <p14:creationId xmlns:p14="http://schemas.microsoft.com/office/powerpoint/2010/main" val="1748203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kumimoji="1" lang="zh-TW" altLang="en-US" dirty="0"/>
              <a:t>當初會在</a:t>
            </a:r>
            <a:r>
              <a:rPr kumimoji="1" lang="en-US" altLang="zh-TW" dirty="0"/>
              <a:t> LINE </a:t>
            </a:r>
            <a:r>
              <a:rPr kumimoji="1" lang="zh-TW" altLang="en-US" dirty="0"/>
              <a:t>上開發的原因是因為在通訊軟體的市場上 </a:t>
            </a:r>
            <a:r>
              <a:rPr kumimoji="1" lang="en-US" altLang="zh-TW" dirty="0"/>
              <a:t>LINE </a:t>
            </a:r>
            <a:r>
              <a:rPr kumimoji="1" lang="zh-TW" altLang="en-US" dirty="0"/>
              <a:t>市佔率最高，但每個班還是會有零星的同學沒有</a:t>
            </a:r>
            <a:r>
              <a:rPr kumimoji="1" lang="en-US" altLang="zh-TW" dirty="0"/>
              <a:t> LINE</a:t>
            </a:r>
            <a:r>
              <a:rPr kumimoji="1" lang="zh-TW" altLang="en-US" dirty="0"/>
              <a:t>，所以之後我們會在其他的聊天機器人平台上進行像是</a:t>
            </a:r>
            <a:r>
              <a:rPr kumimoji="1" lang="en-US" altLang="zh-TW" dirty="0"/>
              <a:t> Telegram </a:t>
            </a:r>
            <a:r>
              <a:rPr kumimoji="1" lang="zh-TW" altLang="en-US" dirty="0"/>
              <a:t>或是 </a:t>
            </a:r>
            <a:r>
              <a:rPr kumimoji="1" lang="en-US" altLang="zh-TW" dirty="0"/>
              <a:t>Messenger</a:t>
            </a:r>
            <a:r>
              <a:rPr kumimoji="1" lang="zh-TW" altLang="en-US" dirty="0"/>
              <a:t> 開發。</a:t>
            </a:r>
          </a:p>
        </p:txBody>
      </p:sp>
    </p:spTree>
    <p:extLst>
      <p:ext uri="{BB962C8B-B14F-4D97-AF65-F5344CB8AC3E}">
        <p14:creationId xmlns:p14="http://schemas.microsoft.com/office/powerpoint/2010/main" val="1221189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kumimoji="1" lang="zh-TW" altLang="en-US" dirty="0"/>
              <a:t>最後的目標當然就是開放讓大家註冊使用，目前遇到最大的問題其實是人力，因為我們要準備申請大學，再來最大的問題是一直以來頗具爭議的校園手機使用問題</a:t>
            </a:r>
          </a:p>
        </p:txBody>
      </p:sp>
    </p:spTree>
    <p:extLst>
      <p:ext uri="{BB962C8B-B14F-4D97-AF65-F5344CB8AC3E}">
        <p14:creationId xmlns:p14="http://schemas.microsoft.com/office/powerpoint/2010/main" val="2949161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kumimoji="1" lang="zh-TW" altLang="en-US" dirty="0"/>
              <a:t>目前我們團隊有五個成員，而上面兩位是計畫的創始人，分別是我後端工程師煥杰和前端工程師賀洋生</a:t>
            </a:r>
          </a:p>
        </p:txBody>
      </p:sp>
    </p:spTree>
    <p:extLst>
      <p:ext uri="{BB962C8B-B14F-4D97-AF65-F5344CB8AC3E}">
        <p14:creationId xmlns:p14="http://schemas.microsoft.com/office/powerpoint/2010/main" val="898882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2303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kumimoji="1" lang="zh-TW" altLang="en-US" dirty="0"/>
              <a:t>我們會寫這個的程式的原因是因為我們發現同學常常忘了帶作業或考試要準備的書回家，這個程式會在每天放學前用推播的方式告訴學生未來幾天的考試跟作業，學生就可以透過這則訊息來決定今天要帶什麼東西回家。我們希望使用者在經過簡單的教學過後就可以輕鬆上手。</a:t>
            </a:r>
            <a:endParaRPr kumimoji="1" lang="en-US" altLang="zh-TW" dirty="0"/>
          </a:p>
        </p:txBody>
      </p:sp>
    </p:spTree>
    <p:extLst>
      <p:ext uri="{BB962C8B-B14F-4D97-AF65-F5344CB8AC3E}">
        <p14:creationId xmlns:p14="http://schemas.microsoft.com/office/powerpoint/2010/main" val="2738881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首先要先講的是第一版程式</a:t>
            </a:r>
          </a:p>
        </p:txBody>
      </p:sp>
    </p:spTree>
    <p:extLst>
      <p:ext uri="{BB962C8B-B14F-4D97-AF65-F5344CB8AC3E}">
        <p14:creationId xmlns:p14="http://schemas.microsoft.com/office/powerpoint/2010/main" val="728058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kumimoji="1" lang="zh-TW" altLang="en-US" dirty="0"/>
              <a:t>我們的專案從去年九月開始開發，一始我們使用 </a:t>
            </a:r>
            <a:r>
              <a:rPr kumimoji="1" lang="en-US" altLang="zh-TW" dirty="0"/>
              <a:t>LINE official account</a:t>
            </a:r>
            <a:r>
              <a:rPr kumimoji="1" lang="zh-TW" altLang="en-US" dirty="0"/>
              <a:t> 上的自動回應功能。當時學校剛好在上</a:t>
            </a:r>
            <a:r>
              <a:rPr kumimoji="1" lang="en-US" altLang="zh-TW" dirty="0"/>
              <a:t> Python </a:t>
            </a:r>
            <a:r>
              <a:rPr kumimoji="1" lang="zh-TW" altLang="en-US" dirty="0"/>
              <a:t>的課程，所以我們決定研究如何用</a:t>
            </a:r>
            <a:r>
              <a:rPr kumimoji="1" lang="en-US" altLang="zh-TW" dirty="0"/>
              <a:t> Python </a:t>
            </a:r>
            <a:r>
              <a:rPr kumimoji="1" lang="zh-TW" altLang="en-US" dirty="0"/>
              <a:t>結合 </a:t>
            </a:r>
            <a:r>
              <a:rPr kumimoji="1" lang="en-US" altLang="zh-TW" dirty="0"/>
              <a:t>LINE API </a:t>
            </a:r>
            <a:r>
              <a:rPr kumimoji="1" lang="zh-TW" altLang="en-US" dirty="0"/>
              <a:t>來完成我們心中的</a:t>
            </a:r>
            <a:r>
              <a:rPr kumimoji="1" lang="en-US" altLang="zh-TW" dirty="0"/>
              <a:t> Chatbot</a:t>
            </a:r>
            <a:r>
              <a:rPr kumimoji="1" lang="zh-TW" altLang="en-US" dirty="0"/>
              <a:t>。在 </a:t>
            </a:r>
            <a:r>
              <a:rPr kumimoji="1" lang="en-US" altLang="zh-TW" dirty="0"/>
              <a:t>2019 </a:t>
            </a:r>
            <a:r>
              <a:rPr kumimoji="1" lang="zh-TW" altLang="en-US" dirty="0"/>
              <a:t>的最後一天我們將 </a:t>
            </a:r>
            <a:r>
              <a:rPr kumimoji="1" lang="en-US" altLang="zh-TW" dirty="0"/>
              <a:t>Chatbot deploy</a:t>
            </a:r>
            <a:r>
              <a:rPr kumimoji="1" lang="zh-TW" altLang="en-US" dirty="0"/>
              <a:t> 到我們班上，過幾天後收到許多來自同學的</a:t>
            </a:r>
            <a:r>
              <a:rPr kumimoji="1" lang="en-US" altLang="zh-TW" dirty="0"/>
              <a:t> bug report</a:t>
            </a:r>
            <a:r>
              <a:rPr kumimoji="1" lang="zh-TW" altLang="en-US" dirty="0"/>
              <a:t>。一開始我們嘗試著優化</a:t>
            </a:r>
            <a:r>
              <a:rPr kumimoji="1" lang="en-US" altLang="zh-TW" dirty="0"/>
              <a:t> Google Sheet </a:t>
            </a:r>
            <a:r>
              <a:rPr kumimoji="1" lang="zh-TW" altLang="en-US" dirty="0"/>
              <a:t>來減少訊息沒有回應的頻率，最後發現 </a:t>
            </a:r>
            <a:r>
              <a:rPr kumimoji="1" lang="en-US" altLang="zh-TW" dirty="0"/>
              <a:t>Google Sheet API Limit</a:t>
            </a:r>
            <a:r>
              <a:rPr kumimoji="1" lang="zh-TW" altLang="en-US" dirty="0"/>
              <a:t> 過後我們決定將使用 </a:t>
            </a:r>
            <a:r>
              <a:rPr kumimoji="1" lang="en-US" altLang="zh-TW" dirty="0"/>
              <a:t>MySQL</a:t>
            </a:r>
            <a:r>
              <a:rPr kumimoji="1" lang="zh-TW" altLang="en-US" dirty="0"/>
              <a:t>。今年三月因為疫情的因素我們新增了體溫登記功能，並在六月底部署到學校大部分的班級</a:t>
            </a:r>
            <a:endParaRPr kumimoji="1" lang="en-US" altLang="zh-TW" dirty="0"/>
          </a:p>
        </p:txBody>
      </p:sp>
    </p:spTree>
    <p:extLst>
      <p:ext uri="{BB962C8B-B14F-4D97-AF65-F5344CB8AC3E}">
        <p14:creationId xmlns:p14="http://schemas.microsoft.com/office/powerpoint/2010/main" val="3961778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kumimoji="1" lang="zh-TW" altLang="en-US" dirty="0"/>
              <a:t>接下來要介紹的是程式的功能，主要的功能包括新增、刪除、查詢作樂考試及查詢段考資訊。因應疫情的因素我們加入了體溫登記功能。</a:t>
            </a:r>
            <a:endParaRPr kumimoji="1" lang="en-US" altLang="zh-TW" dirty="0"/>
          </a:p>
        </p:txBody>
      </p:sp>
    </p:spTree>
    <p:extLst>
      <p:ext uri="{BB962C8B-B14F-4D97-AF65-F5344CB8AC3E}">
        <p14:creationId xmlns:p14="http://schemas.microsoft.com/office/powerpoint/2010/main" val="2495501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第一次的使用時我們會要求使用者登錄自己在班上的座號，在登陸座號的同時會搜集使用者的 </a:t>
            </a:r>
            <a:r>
              <a:rPr lang="en-US" altLang="zh-TW" dirty="0"/>
              <a:t>user id</a:t>
            </a:r>
            <a:r>
              <a:rPr lang="zh-TW" altLang="en-US" dirty="0"/>
              <a:t>，登陸過後才能開啟體溫登陸及推播通知的功能，之後我們會請使用者輸入使用方法來看玩整的工能。</a:t>
            </a:r>
            <a:endParaRPr lang="en-US" altLang="zh-TW"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4913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我們會針對不同季節設計不同的選單。左邊是</a:t>
            </a:r>
            <a:r>
              <a:rPr lang="en-US" dirty="0"/>
              <a:t> 12</a:t>
            </a:r>
            <a:r>
              <a:rPr lang="zh-TW" altLang="en-US" dirty="0"/>
              <a:t> 月上線時使用的選單，右邊則是防疫期間使用的選單。</a:t>
            </a:r>
            <a:endParaRPr dirty="0"/>
          </a:p>
        </p:txBody>
      </p:sp>
    </p:spTree>
    <p:extLst>
      <p:ext uri="{BB962C8B-B14F-4D97-AF65-F5344CB8AC3E}">
        <p14:creationId xmlns:p14="http://schemas.microsoft.com/office/powerpoint/2010/main" val="3960116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3272F5-26AB-428A-9814-3317D249AD5E}"/>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7C307171-875E-4C02-8E22-D3E0F17FAA0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FDE8DD6-11C5-4748-A95D-CFE34CFF2EFC}"/>
              </a:ext>
            </a:extLst>
          </p:cNvPr>
          <p:cNvSpPr>
            <a:spLocks noGrp="1"/>
          </p:cNvSpPr>
          <p:nvPr>
            <p:ph type="dt" sz="half" idx="10"/>
          </p:nvPr>
        </p:nvSpPr>
        <p:spPr/>
        <p:txBody>
          <a:bodyPr/>
          <a:lstStyle/>
          <a:p>
            <a:fld id="{33831C85-ACD5-4952-B1E7-FE06CA5F8E0A}" type="datetimeFigureOut">
              <a:rPr lang="zh-TW" altLang="en-US" smtClean="0"/>
              <a:t>2020/9/5</a:t>
            </a:fld>
            <a:endParaRPr lang="zh-TW" altLang="en-US"/>
          </a:p>
        </p:txBody>
      </p:sp>
      <p:sp>
        <p:nvSpPr>
          <p:cNvPr id="5" name="頁尾版面配置區 4">
            <a:extLst>
              <a:ext uri="{FF2B5EF4-FFF2-40B4-BE49-F238E27FC236}">
                <a16:creationId xmlns:a16="http://schemas.microsoft.com/office/drawing/2014/main" id="{EB3C6587-675F-4B84-A462-2DBFE8AF89B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2CB67F2-51C3-470D-8C2D-73DE72696847}"/>
              </a:ext>
            </a:extLst>
          </p:cNvPr>
          <p:cNvSpPr>
            <a:spLocks noGrp="1"/>
          </p:cNvSpPr>
          <p:nvPr>
            <p:ph type="sldNum" sz="quarter" idx="12"/>
          </p:nvPr>
        </p:nvSpPr>
        <p:spPr/>
        <p:txBody>
          <a:bodyPr/>
          <a:lstStyle/>
          <a:p>
            <a:fld id="{34B4660C-0E7B-44F0-A7FC-9EDD74691BD5}" type="slidenum">
              <a:rPr lang="zh-TW" altLang="en-US" smtClean="0"/>
              <a:t>‹#›</a:t>
            </a:fld>
            <a:endParaRPr lang="zh-TW" altLang="en-US"/>
          </a:p>
        </p:txBody>
      </p:sp>
    </p:spTree>
    <p:extLst>
      <p:ext uri="{BB962C8B-B14F-4D97-AF65-F5344CB8AC3E}">
        <p14:creationId xmlns:p14="http://schemas.microsoft.com/office/powerpoint/2010/main" val="1695904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38376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
        <p:nvSpPr>
          <p:cNvPr id="21" name="Google Shape;21;p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81357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4753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49011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sp>
        <p:nvSpPr>
          <p:cNvPr id="36" name="Google Shape;36;p7"/>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0" name="Google Shape;40;p7"/>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1" name="Google Shape;41;p7"/>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2" name="Google Shape;42;p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04785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88851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9" r:id="rId2"/>
    <p:sldLayoutId id="2147483660" r:id="rId3"/>
    <p:sldLayoutId id="2147483661" r:id="rId4"/>
    <p:sldLayoutId id="2147483662" r:id="rId5"/>
    <p:sldLayoutId id="2147483663" r:id="rId6"/>
    <p:sldLayoutId id="2147483665" r:id="rId7"/>
    <p:sldLayoutId id="214748366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1.png"/><Relationship Id="rId4" Type="http://schemas.microsoft.com/office/2007/relationships/hdphoto" Target="NUL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5.jpg"/><Relationship Id="rId3" Type="http://schemas.openxmlformats.org/officeDocument/2006/relationships/image" Target="../media/image18.png"/><Relationship Id="rId7" Type="http://schemas.openxmlformats.org/officeDocument/2006/relationships/image" Target="../media/image10.png"/><Relationship Id="rId12" Type="http://schemas.openxmlformats.org/officeDocument/2006/relationships/image" Target="../media/image24.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image" Target="../media/image11.png"/><Relationship Id="rId4" Type="http://schemas.openxmlformats.org/officeDocument/2006/relationships/image" Target="../media/image19.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5.jpg"/><Relationship Id="rId3" Type="http://schemas.openxmlformats.org/officeDocument/2006/relationships/image" Target="../media/image18.png"/><Relationship Id="rId7" Type="http://schemas.microsoft.com/office/2007/relationships/hdphoto" Target="../media/hdphoto1.wdp"/><Relationship Id="rId12"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24.svg"/><Relationship Id="rId5" Type="http://schemas.openxmlformats.org/officeDocument/2006/relationships/image" Target="../media/image21.pn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7.png"/><Relationship Id="rId1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F2D629-9491-4DB8-8D2E-32E64109C4E1}"/>
              </a:ext>
            </a:extLst>
          </p:cNvPr>
          <p:cNvSpPr>
            <a:spLocks noGrp="1"/>
          </p:cNvSpPr>
          <p:nvPr>
            <p:ph type="ctrTitle"/>
          </p:nvPr>
        </p:nvSpPr>
        <p:spPr>
          <a:xfrm>
            <a:off x="118533" y="446675"/>
            <a:ext cx="8906934" cy="1934575"/>
          </a:xfrm>
        </p:spPr>
        <p:txBody>
          <a:bodyPr/>
          <a:lstStyle/>
          <a:p>
            <a:pPr>
              <a:lnSpc>
                <a:spcPct val="150000"/>
              </a:lnSpc>
            </a:pPr>
            <a:r>
              <a:rPr lang="en-US" altLang="zh-TW" sz="3600" spc="-150" dirty="0">
                <a:latin typeface="微軟正黑體" panose="020B0604030504040204" pitchFamily="34" charset="-120"/>
                <a:ea typeface="微軟正黑體" panose="020B0604030504040204" pitchFamily="34" charset="-120"/>
              </a:rPr>
              <a:t>Chatbot for High School Students</a:t>
            </a:r>
            <a:endParaRPr lang="zh-TW" altLang="en-US" sz="3600" spc="-150" dirty="0"/>
          </a:p>
        </p:txBody>
      </p:sp>
      <p:sp>
        <p:nvSpPr>
          <p:cNvPr id="3" name="副標題 2">
            <a:extLst>
              <a:ext uri="{FF2B5EF4-FFF2-40B4-BE49-F238E27FC236}">
                <a16:creationId xmlns:a16="http://schemas.microsoft.com/office/drawing/2014/main" id="{24ACA3B0-1669-4745-9152-DD4E95262F06}"/>
              </a:ext>
            </a:extLst>
          </p:cNvPr>
          <p:cNvSpPr>
            <a:spLocks noGrp="1"/>
          </p:cNvSpPr>
          <p:nvPr>
            <p:ph type="subTitle" idx="1"/>
          </p:nvPr>
        </p:nvSpPr>
        <p:spPr>
          <a:xfrm>
            <a:off x="1143000" y="3418689"/>
            <a:ext cx="6858000" cy="1241822"/>
          </a:xfrm>
        </p:spPr>
        <p:txBody>
          <a:bodyPr/>
          <a:lstStyle/>
          <a:p>
            <a:r>
              <a:rPr lang="en-US" altLang="zh-TW" sz="2000" b="1" dirty="0">
                <a:solidFill>
                  <a:schemeClr val="bg2"/>
                </a:solidFill>
                <a:latin typeface="微軟正黑體 Light" panose="020B0304030504040204" pitchFamily="34" charset="-120"/>
                <a:ea typeface="微軟正黑體 Light" panose="020B0304030504040204" pitchFamily="34" charset="-120"/>
              </a:rPr>
              <a:t>Huan-</a:t>
            </a:r>
            <a:r>
              <a:rPr lang="en-US" altLang="zh-TW" sz="2000" b="1" dirty="0" err="1">
                <a:solidFill>
                  <a:schemeClr val="bg2"/>
                </a:solidFill>
                <a:latin typeface="微軟正黑體 Light" panose="020B0304030504040204" pitchFamily="34" charset="-120"/>
                <a:ea typeface="微軟正黑體 Light" panose="020B0304030504040204" pitchFamily="34" charset="-120"/>
              </a:rPr>
              <a:t>Chieh</a:t>
            </a:r>
            <a:r>
              <a:rPr lang="en-US" altLang="zh-TW" sz="2000" b="1" dirty="0">
                <a:solidFill>
                  <a:schemeClr val="bg2"/>
                </a:solidFill>
                <a:latin typeface="微軟正黑體 Light" panose="020B0304030504040204" pitchFamily="34" charset="-120"/>
                <a:ea typeface="微軟正黑體 Light" panose="020B0304030504040204" pitchFamily="34" charset="-120"/>
              </a:rPr>
              <a:t> Liao, Co-Founder of CBFHSS</a:t>
            </a:r>
          </a:p>
          <a:p>
            <a:r>
              <a:rPr lang="en-US" altLang="zh-TW" sz="2000" b="1" dirty="0" err="1">
                <a:solidFill>
                  <a:schemeClr val="bg2"/>
                </a:solidFill>
                <a:latin typeface="微軟正黑體 Light" panose="020B0304030504040204" pitchFamily="34" charset="-120"/>
                <a:ea typeface="微軟正黑體 Light" panose="020B0304030504040204" pitchFamily="34" charset="-120"/>
              </a:rPr>
              <a:t>PyCon</a:t>
            </a:r>
            <a:r>
              <a:rPr lang="en-US" altLang="zh-TW" sz="2000" b="1" dirty="0">
                <a:solidFill>
                  <a:schemeClr val="bg2"/>
                </a:solidFill>
                <a:latin typeface="微軟正黑體 Light" panose="020B0304030504040204" pitchFamily="34" charset="-120"/>
                <a:ea typeface="微軟正黑體 Light" panose="020B0304030504040204" pitchFamily="34" charset="-120"/>
              </a:rPr>
              <a:t> 2020 @ NCKU </a:t>
            </a:r>
            <a:r>
              <a:rPr lang="en-US" sz="2000" b="1" dirty="0">
                <a:solidFill>
                  <a:schemeClr val="bg2"/>
                </a:solidFill>
                <a:latin typeface="微軟正黑體 Light" panose="020B0304030504040204" pitchFamily="34" charset="-120"/>
                <a:ea typeface="微軟正黑體 Light" panose="020B0304030504040204" pitchFamily="34" charset="-120"/>
              </a:rPr>
              <a:t>International Conference Room R2</a:t>
            </a:r>
            <a:endParaRPr lang="zh-TW" altLang="en-US" sz="2000" b="1" dirty="0">
              <a:solidFill>
                <a:schemeClr val="bg2"/>
              </a:solidFill>
              <a:latin typeface="微軟正黑體 Light" panose="020B0304030504040204" pitchFamily="34" charset="-120"/>
              <a:ea typeface="微軟正黑體 Light" panose="020B0304030504040204" pitchFamily="34" charset="-120"/>
            </a:endParaRPr>
          </a:p>
        </p:txBody>
      </p:sp>
    </p:spTree>
    <p:extLst>
      <p:ext uri="{BB962C8B-B14F-4D97-AF65-F5344CB8AC3E}">
        <p14:creationId xmlns:p14="http://schemas.microsoft.com/office/powerpoint/2010/main" val="2634338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599303"/>
            <a:ext cx="8046720" cy="1082700"/>
          </a:xfrm>
          <a:prstGeom prst="rect">
            <a:avLst/>
          </a:prstGeom>
        </p:spPr>
        <p:txBody>
          <a:bodyPr spcFirstLastPara="1" wrap="square" lIns="0" tIns="0" rIns="0" bIns="0" anchor="t" anchorCtr="0">
            <a:noAutofit/>
          </a:bodyPr>
          <a:lstStyle/>
          <a:p>
            <a:pPr lvl="0"/>
            <a:r>
              <a:rPr lang="en-US" altLang="zh-TW" sz="2800" dirty="0"/>
              <a:t>Showing Homework, test and exam information</a:t>
            </a:r>
            <a:endParaRPr sz="2800"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sp>
        <p:nvSpPr>
          <p:cNvPr id="8" name="文字方塊 7">
            <a:extLst>
              <a:ext uri="{FF2B5EF4-FFF2-40B4-BE49-F238E27FC236}">
                <a16:creationId xmlns:a16="http://schemas.microsoft.com/office/drawing/2014/main" id="{7250D8DD-EF1D-4ECA-9001-545F69765173}"/>
              </a:ext>
            </a:extLst>
          </p:cNvPr>
          <p:cNvSpPr txBox="1"/>
          <p:nvPr/>
        </p:nvSpPr>
        <p:spPr>
          <a:xfrm>
            <a:off x="460423" y="1266479"/>
            <a:ext cx="2560279" cy="369332"/>
          </a:xfrm>
          <a:prstGeom prst="rect">
            <a:avLst/>
          </a:prstGeom>
          <a:noFill/>
        </p:spPr>
        <p:txBody>
          <a:bodyPr wrap="square" rtlCol="0">
            <a:spAutoFit/>
          </a:bodyPr>
          <a:lstStyle/>
          <a:p>
            <a:pPr algn="ctr"/>
            <a:r>
              <a:rPr lang="en-US" altLang="zh-TW" sz="1800" dirty="0">
                <a:latin typeface="Microsoft JhengHei Light" panose="020B0304030504040204" pitchFamily="34" charset="-120"/>
                <a:ea typeface="Microsoft JhengHei Light" panose="020B0304030504040204" pitchFamily="34" charset="-120"/>
              </a:rPr>
              <a:t>Homework</a:t>
            </a:r>
            <a:endParaRPr lang="zh-TW" altLang="en-US" sz="1800" dirty="0">
              <a:latin typeface="Microsoft JhengHei Light" panose="020B0304030504040204" pitchFamily="34" charset="-120"/>
              <a:ea typeface="Microsoft JhengHei Light" panose="020B0304030504040204" pitchFamily="34" charset="-120"/>
            </a:endParaRPr>
          </a:p>
        </p:txBody>
      </p:sp>
      <p:sp>
        <p:nvSpPr>
          <p:cNvPr id="11" name="文字方塊 10">
            <a:extLst>
              <a:ext uri="{FF2B5EF4-FFF2-40B4-BE49-F238E27FC236}">
                <a16:creationId xmlns:a16="http://schemas.microsoft.com/office/drawing/2014/main" id="{4947947A-8537-49B8-981C-AA6F4DBD9717}"/>
              </a:ext>
            </a:extLst>
          </p:cNvPr>
          <p:cNvSpPr txBox="1"/>
          <p:nvPr/>
        </p:nvSpPr>
        <p:spPr>
          <a:xfrm>
            <a:off x="3293473" y="1266477"/>
            <a:ext cx="2560278" cy="369332"/>
          </a:xfrm>
          <a:prstGeom prst="rect">
            <a:avLst/>
          </a:prstGeom>
          <a:noFill/>
        </p:spPr>
        <p:txBody>
          <a:bodyPr wrap="square" rtlCol="0">
            <a:spAutoFit/>
          </a:bodyPr>
          <a:lstStyle/>
          <a:p>
            <a:pPr algn="ctr"/>
            <a:r>
              <a:rPr lang="en-US" altLang="zh-TW" sz="1800" dirty="0">
                <a:latin typeface="Microsoft JhengHei Light" panose="020B0304030504040204" pitchFamily="34" charset="-120"/>
                <a:ea typeface="Microsoft JhengHei Light" panose="020B0304030504040204" pitchFamily="34" charset="-120"/>
              </a:rPr>
              <a:t>Test</a:t>
            </a:r>
            <a:r>
              <a:rPr lang="en-US" altLang="zh-CN" sz="1800" dirty="0">
                <a:latin typeface="Microsoft JhengHei Light" panose="020B0304030504040204" pitchFamily="34" charset="-120"/>
                <a:ea typeface="Microsoft JhengHei Light" panose="020B0304030504040204" pitchFamily="34" charset="-120"/>
              </a:rPr>
              <a:t>s</a:t>
            </a:r>
            <a:endParaRPr lang="zh-TW" altLang="en-US" sz="1800" dirty="0">
              <a:latin typeface="Microsoft JhengHei Light" panose="020B0304030504040204" pitchFamily="34" charset="-120"/>
              <a:ea typeface="Microsoft JhengHei Light" panose="020B0304030504040204" pitchFamily="34" charset="-120"/>
            </a:endParaRPr>
          </a:p>
        </p:txBody>
      </p:sp>
      <p:sp>
        <p:nvSpPr>
          <p:cNvPr id="12" name="文字方塊 11">
            <a:extLst>
              <a:ext uri="{FF2B5EF4-FFF2-40B4-BE49-F238E27FC236}">
                <a16:creationId xmlns:a16="http://schemas.microsoft.com/office/drawing/2014/main" id="{8A08AA4F-B060-4139-8FC3-3A68E1F58053}"/>
              </a:ext>
            </a:extLst>
          </p:cNvPr>
          <p:cNvSpPr txBox="1"/>
          <p:nvPr/>
        </p:nvSpPr>
        <p:spPr>
          <a:xfrm>
            <a:off x="6126522" y="1266477"/>
            <a:ext cx="2560278" cy="369332"/>
          </a:xfrm>
          <a:prstGeom prst="rect">
            <a:avLst/>
          </a:prstGeom>
          <a:noFill/>
        </p:spPr>
        <p:txBody>
          <a:bodyPr wrap="square" rtlCol="0">
            <a:spAutoFit/>
          </a:bodyPr>
          <a:lstStyle/>
          <a:p>
            <a:pPr algn="ctr"/>
            <a:r>
              <a:rPr lang="en-US" altLang="zh-TW" sz="1800" dirty="0">
                <a:latin typeface="Microsoft JhengHei Light" panose="020B0304030504040204" pitchFamily="34" charset="-120"/>
                <a:ea typeface="Microsoft JhengHei Light" panose="020B0304030504040204" pitchFamily="34" charset="-120"/>
              </a:rPr>
              <a:t>Exam</a:t>
            </a:r>
            <a:r>
              <a:rPr lang="en-US" altLang="zh-CN" sz="1800" dirty="0">
                <a:latin typeface="Microsoft JhengHei Light" panose="020B0304030504040204" pitchFamily="34" charset="-120"/>
                <a:ea typeface="Microsoft JhengHei Light" panose="020B0304030504040204" pitchFamily="34" charset="-120"/>
              </a:rPr>
              <a:t>s</a:t>
            </a:r>
            <a:endParaRPr lang="zh-TW" altLang="en-US" sz="1800" dirty="0">
              <a:latin typeface="Microsoft JhengHei Light" panose="020B0304030504040204" pitchFamily="34" charset="-120"/>
              <a:ea typeface="Microsoft JhengHei Light" panose="020B0304030504040204" pitchFamily="34" charset="-120"/>
            </a:endParaRPr>
          </a:p>
        </p:txBody>
      </p:sp>
      <p:pic>
        <p:nvPicPr>
          <p:cNvPr id="6" name="圖片 5">
            <a:extLst>
              <a:ext uri="{FF2B5EF4-FFF2-40B4-BE49-F238E27FC236}">
                <a16:creationId xmlns:a16="http://schemas.microsoft.com/office/drawing/2014/main" id="{2AD06D22-DF50-4AE4-A751-64BA6754D50F}"/>
              </a:ext>
            </a:extLst>
          </p:cNvPr>
          <p:cNvPicPr>
            <a:picLocks noChangeAspect="1"/>
          </p:cNvPicPr>
          <p:nvPr/>
        </p:nvPicPr>
        <p:blipFill rotWithShape="1">
          <a:blip r:embed="rId3"/>
          <a:srcRect b="5351"/>
          <a:stretch/>
        </p:blipFill>
        <p:spPr>
          <a:xfrm>
            <a:off x="719265" y="1682003"/>
            <a:ext cx="2042415" cy="3223605"/>
          </a:xfrm>
          <a:prstGeom prst="rect">
            <a:avLst/>
          </a:prstGeom>
          <a:ln>
            <a:noFill/>
          </a:ln>
          <a:effectLst>
            <a:outerShdw blurRad="292100" dist="139700" dir="2700000" algn="tl" rotWithShape="0">
              <a:srgbClr val="333333">
                <a:alpha val="65000"/>
              </a:srgbClr>
            </a:outerShdw>
          </a:effectLst>
        </p:spPr>
      </p:pic>
      <p:pic>
        <p:nvPicPr>
          <p:cNvPr id="13" name="圖片 12">
            <a:extLst>
              <a:ext uri="{FF2B5EF4-FFF2-40B4-BE49-F238E27FC236}">
                <a16:creationId xmlns:a16="http://schemas.microsoft.com/office/drawing/2014/main" id="{AF17CAD1-D34F-4E28-BC57-E92B1754430E}"/>
              </a:ext>
            </a:extLst>
          </p:cNvPr>
          <p:cNvPicPr>
            <a:picLocks noChangeAspect="1"/>
          </p:cNvPicPr>
          <p:nvPr/>
        </p:nvPicPr>
        <p:blipFill rotWithShape="1">
          <a:blip r:embed="rId4"/>
          <a:srcRect r="-2128" b="-159"/>
          <a:stretch/>
        </p:blipFill>
        <p:spPr>
          <a:xfrm>
            <a:off x="3549269" y="1686628"/>
            <a:ext cx="2045461" cy="3218980"/>
          </a:xfrm>
          <a:prstGeom prst="rect">
            <a:avLst/>
          </a:prstGeom>
          <a:ln>
            <a:noFill/>
          </a:ln>
          <a:effectLst>
            <a:outerShdw blurRad="292100" dist="139700" dir="2700000" algn="tl" rotWithShape="0">
              <a:srgbClr val="333333">
                <a:alpha val="65000"/>
              </a:srgbClr>
            </a:outerShdw>
          </a:effectLst>
        </p:spPr>
      </p:pic>
      <p:pic>
        <p:nvPicPr>
          <p:cNvPr id="15" name="圖片 14">
            <a:extLst>
              <a:ext uri="{FF2B5EF4-FFF2-40B4-BE49-F238E27FC236}">
                <a16:creationId xmlns:a16="http://schemas.microsoft.com/office/drawing/2014/main" id="{18AA743F-F9EF-42E4-A7BA-7C37EF958E99}"/>
              </a:ext>
            </a:extLst>
          </p:cNvPr>
          <p:cNvPicPr>
            <a:picLocks noChangeAspect="1"/>
          </p:cNvPicPr>
          <p:nvPr/>
        </p:nvPicPr>
        <p:blipFill rotWithShape="1">
          <a:blip r:embed="rId5"/>
          <a:srcRect b="4715"/>
          <a:stretch/>
        </p:blipFill>
        <p:spPr>
          <a:xfrm>
            <a:off x="6524581" y="1682004"/>
            <a:ext cx="1796099" cy="32189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470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標題 15">
            <a:extLst>
              <a:ext uri="{FF2B5EF4-FFF2-40B4-BE49-F238E27FC236}">
                <a16:creationId xmlns:a16="http://schemas.microsoft.com/office/drawing/2014/main" id="{FB127817-364E-9349-81CA-DC8E3011DA16}"/>
              </a:ext>
            </a:extLst>
          </p:cNvPr>
          <p:cNvSpPr>
            <a:spLocks noGrp="1"/>
          </p:cNvSpPr>
          <p:nvPr>
            <p:ph type="title"/>
          </p:nvPr>
        </p:nvSpPr>
        <p:spPr>
          <a:xfrm>
            <a:off x="457278" y="408438"/>
            <a:ext cx="5640900" cy="1082700"/>
          </a:xfrm>
        </p:spPr>
        <p:txBody>
          <a:bodyPr/>
          <a:lstStyle/>
          <a:p>
            <a:br>
              <a:rPr lang="en" altLang="zh-TW" sz="2800" dirty="0"/>
            </a:br>
            <a:r>
              <a:rPr lang="en" altLang="zh-TW" sz="2800" dirty="0"/>
              <a:t>Authority Management</a:t>
            </a:r>
            <a:endParaRPr lang="zh-TW" altLang="en-US" sz="2800" dirty="0"/>
          </a:p>
        </p:txBody>
      </p:sp>
      <p:sp>
        <p:nvSpPr>
          <p:cNvPr id="6" name="投影片編號版面配置區 5">
            <a:extLst>
              <a:ext uri="{FF2B5EF4-FFF2-40B4-BE49-F238E27FC236}">
                <a16:creationId xmlns:a16="http://schemas.microsoft.com/office/drawing/2014/main" id="{6749A6F5-A318-0A42-ADF4-F6C301A8E6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7" name="圖片 6">
            <a:extLst>
              <a:ext uri="{FF2B5EF4-FFF2-40B4-BE49-F238E27FC236}">
                <a16:creationId xmlns:a16="http://schemas.microsoft.com/office/drawing/2014/main" id="{51709D0A-DC5C-DF4A-BA81-0FC24C6CFA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9766" r="89844">
                        <a14:foregroundMark x1="55859" y1="10938" x2="55859" y2="10938"/>
                      </a14:backgroundRemoval>
                    </a14:imgEffect>
                  </a14:imgLayer>
                </a14:imgProps>
              </a:ext>
            </a:extLst>
          </a:blip>
          <a:stretch>
            <a:fillRect/>
          </a:stretch>
        </p:blipFill>
        <p:spPr>
          <a:xfrm>
            <a:off x="393516" y="1704562"/>
            <a:ext cx="977610" cy="977610"/>
          </a:xfrm>
          <a:prstGeom prst="rect">
            <a:avLst/>
          </a:prstGeom>
        </p:spPr>
      </p:pic>
      <p:pic>
        <p:nvPicPr>
          <p:cNvPr id="8" name="圖片 7">
            <a:extLst>
              <a:ext uri="{FF2B5EF4-FFF2-40B4-BE49-F238E27FC236}">
                <a16:creationId xmlns:a16="http://schemas.microsoft.com/office/drawing/2014/main" id="{E04C3A10-6FF4-0343-8AED-1B5DFB68D071}"/>
              </a:ext>
            </a:extLst>
          </p:cNvPr>
          <p:cNvPicPr>
            <a:picLocks noChangeAspect="1"/>
          </p:cNvPicPr>
          <p:nvPr/>
        </p:nvPicPr>
        <p:blipFill>
          <a:blip r:embed="rId5"/>
          <a:stretch>
            <a:fillRect/>
          </a:stretch>
        </p:blipFill>
        <p:spPr>
          <a:xfrm>
            <a:off x="393516" y="3020179"/>
            <a:ext cx="977610" cy="977610"/>
          </a:xfrm>
          <a:prstGeom prst="rect">
            <a:avLst/>
          </a:prstGeom>
        </p:spPr>
      </p:pic>
      <p:sp>
        <p:nvSpPr>
          <p:cNvPr id="11" name="向右箭號 10">
            <a:extLst>
              <a:ext uri="{FF2B5EF4-FFF2-40B4-BE49-F238E27FC236}">
                <a16:creationId xmlns:a16="http://schemas.microsoft.com/office/drawing/2014/main" id="{B8A4E8F7-D335-1D4C-A1A6-C9E20E5E4B2C}"/>
              </a:ext>
            </a:extLst>
          </p:cNvPr>
          <p:cNvSpPr/>
          <p:nvPr/>
        </p:nvSpPr>
        <p:spPr>
          <a:xfrm>
            <a:off x="1450950" y="1941157"/>
            <a:ext cx="2917010" cy="565228"/>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TW" dirty="0">
                <a:latin typeface="Microsoft JhengHei Light" panose="020B0304030504040204" pitchFamily="34" charset="-120"/>
                <a:ea typeface="Microsoft JhengHei Light" panose="020B0304030504040204" pitchFamily="34" charset="-120"/>
              </a:rPr>
              <a:t>Pass</a:t>
            </a:r>
          </a:p>
        </p:txBody>
      </p:sp>
      <p:sp>
        <p:nvSpPr>
          <p:cNvPr id="13" name="向右箭號 12">
            <a:extLst>
              <a:ext uri="{FF2B5EF4-FFF2-40B4-BE49-F238E27FC236}">
                <a16:creationId xmlns:a16="http://schemas.microsoft.com/office/drawing/2014/main" id="{99EC20D0-F6C5-B64E-B310-1FEC578AECD7}"/>
              </a:ext>
            </a:extLst>
          </p:cNvPr>
          <p:cNvSpPr/>
          <p:nvPr/>
        </p:nvSpPr>
        <p:spPr>
          <a:xfrm>
            <a:off x="1450949" y="3230903"/>
            <a:ext cx="2917010" cy="565228"/>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dirty="0">
                <a:latin typeface="Microsoft JhengHei Light" panose="020B0304030504040204" pitchFamily="34" charset="-120"/>
                <a:ea typeface="Microsoft JhengHei Light" panose="020B0304030504040204" pitchFamily="34" charset="-120"/>
              </a:rPr>
              <a:t>Not Passed</a:t>
            </a:r>
            <a:endParaRPr kumimoji="1" lang="zh-TW" altLang="en-US" dirty="0">
              <a:latin typeface="Microsoft JhengHei Light" panose="020B0304030504040204" pitchFamily="34" charset="-120"/>
              <a:ea typeface="Microsoft JhengHei Light" panose="020B0304030504040204" pitchFamily="34" charset="-120"/>
            </a:endParaRPr>
          </a:p>
        </p:txBody>
      </p:sp>
      <p:sp>
        <p:nvSpPr>
          <p:cNvPr id="14" name="文字方塊 13">
            <a:extLst>
              <a:ext uri="{FF2B5EF4-FFF2-40B4-BE49-F238E27FC236}">
                <a16:creationId xmlns:a16="http://schemas.microsoft.com/office/drawing/2014/main" id="{E439E5B3-4FED-BD49-A0FD-8ACA20E83418}"/>
              </a:ext>
            </a:extLst>
          </p:cNvPr>
          <p:cNvSpPr txBox="1"/>
          <p:nvPr/>
        </p:nvSpPr>
        <p:spPr>
          <a:xfrm>
            <a:off x="4572000" y="1900201"/>
            <a:ext cx="4422759" cy="584775"/>
          </a:xfrm>
          <a:prstGeom prst="rect">
            <a:avLst/>
          </a:prstGeom>
          <a:solidFill>
            <a:srgbClr val="92D050"/>
          </a:solidFill>
        </p:spPr>
        <p:txBody>
          <a:bodyPr wrap="square" rtlCol="0" anchor="ctr" anchorCtr="0">
            <a:spAutoFit/>
          </a:bodyPr>
          <a:lstStyle/>
          <a:p>
            <a:pPr algn="ctr"/>
            <a:r>
              <a:rPr kumimoji="1" lang="en-US" altLang="zh-TW" sz="1600" dirty="0">
                <a:solidFill>
                  <a:schemeClr val="bg1"/>
                </a:solidFill>
                <a:latin typeface="Microsoft JhengHei Light" panose="020B0304030504040204" pitchFamily="34" charset="-120"/>
                <a:ea typeface="Microsoft JhengHei Light" panose="020B0304030504040204" pitchFamily="34" charset="-120"/>
              </a:rPr>
              <a:t>Allow to add,</a:t>
            </a:r>
            <a:r>
              <a:rPr kumimoji="1" lang="zh-TW" altLang="en-US" sz="1600" dirty="0">
                <a:solidFill>
                  <a:schemeClr val="bg1"/>
                </a:solidFill>
                <a:latin typeface="Microsoft JhengHei Light" panose="020B0304030504040204" pitchFamily="34" charset="-120"/>
                <a:ea typeface="Microsoft JhengHei Light" panose="020B0304030504040204" pitchFamily="34" charset="-120"/>
              </a:rPr>
              <a:t> </a:t>
            </a:r>
            <a:r>
              <a:rPr kumimoji="1" lang="en-US" altLang="zh-TW" sz="1600" dirty="0">
                <a:solidFill>
                  <a:schemeClr val="bg1"/>
                </a:solidFill>
                <a:latin typeface="Microsoft JhengHei Light" panose="020B0304030504040204" pitchFamily="34" charset="-120"/>
                <a:ea typeface="Microsoft JhengHei Light" panose="020B0304030504040204" pitchFamily="34" charset="-120"/>
              </a:rPr>
              <a:t>delete and read </a:t>
            </a:r>
          </a:p>
          <a:p>
            <a:pPr algn="ctr"/>
            <a:r>
              <a:rPr kumimoji="1" lang="en-US" altLang="zh-TW" sz="1600" dirty="0">
                <a:solidFill>
                  <a:schemeClr val="bg1"/>
                </a:solidFill>
                <a:latin typeface="Microsoft JhengHei Light" panose="020B0304030504040204" pitchFamily="34" charset="-120"/>
                <a:ea typeface="Microsoft JhengHei Light" panose="020B0304030504040204" pitchFamily="34" charset="-120"/>
              </a:rPr>
              <a:t>specific information</a:t>
            </a:r>
            <a:r>
              <a:rPr kumimoji="1" lang="zh-TW" altLang="en-US" sz="1600" dirty="0">
                <a:solidFill>
                  <a:schemeClr val="bg1"/>
                </a:solidFill>
                <a:latin typeface="Microsoft JhengHei Light" panose="020B0304030504040204" pitchFamily="34" charset="-120"/>
                <a:ea typeface="Microsoft JhengHei Light" panose="020B0304030504040204" pitchFamily="34" charset="-120"/>
              </a:rPr>
              <a:t> </a:t>
            </a:r>
            <a:r>
              <a:rPr kumimoji="1" lang="en-US" altLang="zh-TW" sz="1600" dirty="0">
                <a:solidFill>
                  <a:schemeClr val="bg1"/>
                </a:solidFill>
                <a:latin typeface="Microsoft JhengHei Light" panose="020B0304030504040204" pitchFamily="34" charset="-120"/>
                <a:ea typeface="Microsoft JhengHei Light" panose="020B0304030504040204" pitchFamily="34" charset="-120"/>
              </a:rPr>
              <a:t>in database</a:t>
            </a:r>
            <a:endParaRPr kumimoji="1" lang="zh-TW" altLang="en-US" sz="1600" dirty="0">
              <a:solidFill>
                <a:schemeClr val="bg1"/>
              </a:solidFill>
              <a:latin typeface="Microsoft JhengHei Light" panose="020B0304030504040204" pitchFamily="34" charset="-120"/>
              <a:ea typeface="Microsoft JhengHei Light" panose="020B0304030504040204" pitchFamily="34" charset="-120"/>
            </a:endParaRPr>
          </a:p>
        </p:txBody>
      </p:sp>
      <p:sp>
        <p:nvSpPr>
          <p:cNvPr id="15" name="文字方塊 14">
            <a:extLst>
              <a:ext uri="{FF2B5EF4-FFF2-40B4-BE49-F238E27FC236}">
                <a16:creationId xmlns:a16="http://schemas.microsoft.com/office/drawing/2014/main" id="{C55BC361-A393-2A40-BA33-1F262A873FFC}"/>
              </a:ext>
            </a:extLst>
          </p:cNvPr>
          <p:cNvSpPr txBox="1"/>
          <p:nvPr/>
        </p:nvSpPr>
        <p:spPr>
          <a:xfrm>
            <a:off x="4571999" y="3356013"/>
            <a:ext cx="4422759" cy="307777"/>
          </a:xfrm>
          <a:prstGeom prst="rect">
            <a:avLst/>
          </a:prstGeom>
          <a:solidFill>
            <a:schemeClr val="accent4"/>
          </a:solidFill>
        </p:spPr>
        <p:txBody>
          <a:bodyPr wrap="square" rtlCol="0" anchor="ctr" anchorCtr="0">
            <a:spAutoFit/>
          </a:bodyPr>
          <a:lstStyle/>
          <a:p>
            <a:pPr algn="ctr"/>
            <a:r>
              <a:rPr kumimoji="1" lang="en" altLang="zh-TW" dirty="0">
                <a:solidFill>
                  <a:schemeClr val="lt1"/>
                </a:solidFill>
                <a:latin typeface="Microsoft JhengHei Light" panose="020B0304030504040204" pitchFamily="34" charset="-120"/>
                <a:ea typeface="Microsoft JhengHei Light" panose="020B0304030504040204" pitchFamily="34" charset="-120"/>
                <a:cs typeface="+mn-cs"/>
              </a:rPr>
              <a:t>Permission decline</a:t>
            </a:r>
            <a:endParaRPr kumimoji="1" lang="zh-TW" altLang="en-US" dirty="0">
              <a:solidFill>
                <a:schemeClr val="lt1"/>
              </a:solidFill>
              <a:latin typeface="Microsoft JhengHei Light" panose="020B0304030504040204" pitchFamily="34" charset="-120"/>
              <a:ea typeface="Microsoft JhengHei Light" panose="020B0304030504040204" pitchFamily="34" charset="-120"/>
              <a:cs typeface="+mn-cs"/>
            </a:endParaRPr>
          </a:p>
        </p:txBody>
      </p:sp>
    </p:spTree>
    <p:extLst>
      <p:ext uri="{BB962C8B-B14F-4D97-AF65-F5344CB8AC3E}">
        <p14:creationId xmlns:p14="http://schemas.microsoft.com/office/powerpoint/2010/main" val="2355918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21"/>
          <p:cNvSpPr txBox="1">
            <a:spLocks noGrp="1"/>
          </p:cNvSpPr>
          <p:nvPr>
            <p:ph type="title"/>
          </p:nvPr>
        </p:nvSpPr>
        <p:spPr>
          <a:xfrm>
            <a:off x="445067" y="389690"/>
            <a:ext cx="8432408" cy="108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zh-CN" sz="3600" dirty="0"/>
              <a:t>Schedule A</a:t>
            </a:r>
            <a:r>
              <a:rPr lang="en-US" altLang="zh-TW" sz="3600" dirty="0"/>
              <a:t> Push Message </a:t>
            </a:r>
            <a:endParaRPr sz="3600" dirty="0"/>
          </a:p>
        </p:txBody>
      </p:sp>
      <p:sp>
        <p:nvSpPr>
          <p:cNvPr id="1007" name="Google Shape;1007;p21"/>
          <p:cNvSpPr txBox="1">
            <a:spLocks noGrp="1"/>
          </p:cNvSpPr>
          <p:nvPr>
            <p:ph type="body" idx="1"/>
          </p:nvPr>
        </p:nvSpPr>
        <p:spPr>
          <a:xfrm>
            <a:off x="812800" y="1660469"/>
            <a:ext cx="3667200" cy="2640900"/>
          </a:xfrm>
          <a:prstGeom prst="rect">
            <a:avLst/>
          </a:prstGeom>
        </p:spPr>
        <p:txBody>
          <a:bodyPr spcFirstLastPara="1" wrap="square" lIns="0" tIns="0" rIns="0" bIns="0" anchor="t" anchorCtr="0">
            <a:noAutofit/>
          </a:bodyPr>
          <a:lstStyle/>
          <a:p>
            <a:pPr marL="342900"/>
            <a:r>
              <a:rPr lang="en-US" altLang="zh-CN" sz="1800" dirty="0">
                <a:solidFill>
                  <a:schemeClr val="tx1"/>
                </a:solidFill>
                <a:latin typeface="微軟正黑體 Light" panose="020B0304030504040204" pitchFamily="34" charset="-120"/>
                <a:ea typeface="微軟正黑體 Light" panose="020B0304030504040204" pitchFamily="34" charset="-120"/>
                <a:cs typeface="Arial"/>
                <a:sym typeface="Arial"/>
              </a:rPr>
              <a:t>Chatbot</a:t>
            </a:r>
            <a:r>
              <a:rPr lang="en" altLang="zh-TW" sz="1800" dirty="0">
                <a:solidFill>
                  <a:schemeClr val="tx1"/>
                </a:solidFill>
                <a:latin typeface="微軟正黑體 Light" panose="020B0304030504040204" pitchFamily="34" charset="-120"/>
                <a:ea typeface="微軟正黑體 Light" panose="020B0304030504040204" pitchFamily="34" charset="-120"/>
                <a:cs typeface="Arial"/>
                <a:sym typeface="Arial"/>
              </a:rPr>
              <a:t> will organize items and push </a:t>
            </a:r>
            <a:r>
              <a:rPr lang="en-US" altLang="zh-CN" sz="1800" dirty="0">
                <a:solidFill>
                  <a:schemeClr val="tx1"/>
                </a:solidFill>
                <a:latin typeface="微軟正黑體 Light" panose="020B0304030504040204" pitchFamily="34" charset="-120"/>
                <a:ea typeface="微軟正黑體 Light" panose="020B0304030504040204" pitchFamily="34" charset="-120"/>
                <a:cs typeface="Arial"/>
                <a:sym typeface="Arial"/>
              </a:rPr>
              <a:t>a</a:t>
            </a:r>
            <a:r>
              <a:rPr lang="en" altLang="zh-TW" sz="1800" dirty="0">
                <a:solidFill>
                  <a:schemeClr val="tx1"/>
                </a:solidFill>
                <a:latin typeface="微軟正黑體 Light" panose="020B0304030504040204" pitchFamily="34" charset="-120"/>
                <a:ea typeface="微軟正黑體 Light" panose="020B0304030504040204" pitchFamily="34" charset="-120"/>
                <a:cs typeface="Arial"/>
                <a:sym typeface="Arial"/>
              </a:rPr>
              <a:t> message </a:t>
            </a:r>
            <a:r>
              <a:rPr lang="en-US" altLang="zh-CN" sz="1800" dirty="0">
                <a:solidFill>
                  <a:schemeClr val="tx1"/>
                </a:solidFill>
                <a:latin typeface="微軟正黑體 Light" panose="020B0304030504040204" pitchFamily="34" charset="-120"/>
                <a:ea typeface="微軟正黑體 Light" panose="020B0304030504040204" pitchFamily="34" charset="-120"/>
                <a:cs typeface="Arial"/>
                <a:sym typeface="Arial"/>
              </a:rPr>
              <a:t>before leaving school</a:t>
            </a:r>
            <a:r>
              <a:rPr lang="en" altLang="zh-TW" sz="1800" dirty="0">
                <a:solidFill>
                  <a:schemeClr val="tx1"/>
                </a:solidFill>
                <a:latin typeface="微軟正黑體 Light" panose="020B0304030504040204" pitchFamily="34" charset="-120"/>
                <a:ea typeface="微軟正黑體 Light" panose="020B0304030504040204" pitchFamily="34" charset="-120"/>
                <a:cs typeface="Arial"/>
                <a:sym typeface="Arial"/>
              </a:rPr>
              <a:t>.</a:t>
            </a:r>
            <a:endParaRPr sz="1800" dirty="0">
              <a:solidFill>
                <a:schemeClr val="tx1"/>
              </a:solidFill>
              <a:latin typeface="微軟正黑體 Light" panose="020B0304030504040204" pitchFamily="34" charset="-120"/>
              <a:ea typeface="微軟正黑體 Light" panose="020B0304030504040204" pitchFamily="34" charset="-120"/>
              <a:cs typeface="Arial"/>
              <a:sym typeface="Arial"/>
            </a:endParaRPr>
          </a:p>
        </p:txBody>
      </p:sp>
      <p:sp>
        <p:nvSpPr>
          <p:cNvPr id="1009" name="Google Shape;1009;p2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pic>
        <p:nvPicPr>
          <p:cNvPr id="3" name="圖片 2">
            <a:extLst>
              <a:ext uri="{FF2B5EF4-FFF2-40B4-BE49-F238E27FC236}">
                <a16:creationId xmlns:a16="http://schemas.microsoft.com/office/drawing/2014/main" id="{E41DAAC1-6893-4765-A640-3BED526D062F}"/>
              </a:ext>
            </a:extLst>
          </p:cNvPr>
          <p:cNvPicPr>
            <a:picLocks noChangeAspect="1"/>
          </p:cNvPicPr>
          <p:nvPr/>
        </p:nvPicPr>
        <p:blipFill>
          <a:blip r:embed="rId3"/>
          <a:srcRect/>
          <a:stretch/>
        </p:blipFill>
        <p:spPr>
          <a:xfrm>
            <a:off x="6246796" y="274200"/>
            <a:ext cx="2402229" cy="4831150"/>
          </a:xfrm>
          <a:prstGeom prst="rect">
            <a:avLst/>
          </a:prstGeom>
          <a:ln>
            <a:noFill/>
          </a:ln>
          <a:effectLst>
            <a:softEdge rad="112500"/>
          </a:effectLst>
        </p:spPr>
      </p:pic>
    </p:spTree>
    <p:extLst>
      <p:ext uri="{BB962C8B-B14F-4D97-AF65-F5344CB8AC3E}">
        <p14:creationId xmlns:p14="http://schemas.microsoft.com/office/powerpoint/2010/main" val="2425890555"/>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599303"/>
            <a:ext cx="8046720" cy="1082700"/>
          </a:xfrm>
          <a:prstGeom prst="rect">
            <a:avLst/>
          </a:prstGeom>
        </p:spPr>
        <p:txBody>
          <a:bodyPr spcFirstLastPara="1" wrap="square" lIns="0" tIns="0" rIns="0" bIns="0" anchor="t" anchorCtr="0">
            <a:noAutofit/>
          </a:bodyPr>
          <a:lstStyle/>
          <a:p>
            <a:pPr lvl="0"/>
            <a:r>
              <a:rPr lang="en" altLang="zh-TW" sz="2800" dirty="0"/>
              <a:t>Body temperature registration </a:t>
            </a:r>
            <a:endParaRPr sz="2800"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sp>
        <p:nvSpPr>
          <p:cNvPr id="8" name="文字方塊 7">
            <a:extLst>
              <a:ext uri="{FF2B5EF4-FFF2-40B4-BE49-F238E27FC236}">
                <a16:creationId xmlns:a16="http://schemas.microsoft.com/office/drawing/2014/main" id="{7250D8DD-EF1D-4ECA-9001-545F69765173}"/>
              </a:ext>
            </a:extLst>
          </p:cNvPr>
          <p:cNvSpPr txBox="1"/>
          <p:nvPr/>
        </p:nvSpPr>
        <p:spPr>
          <a:xfrm>
            <a:off x="823320" y="4459019"/>
            <a:ext cx="4126112" cy="646331"/>
          </a:xfrm>
          <a:prstGeom prst="rect">
            <a:avLst/>
          </a:prstGeom>
          <a:noFill/>
        </p:spPr>
        <p:txBody>
          <a:bodyPr wrap="square" rtlCol="0">
            <a:spAutoFit/>
          </a:bodyPr>
          <a:lstStyle/>
          <a:p>
            <a:pPr algn="ctr"/>
            <a:r>
              <a:rPr lang="en-US" altLang="zh-TW" sz="1800" dirty="0">
                <a:latin typeface="Microsoft JhengHei Light" panose="020B0304030504040204" pitchFamily="34" charset="-120"/>
                <a:ea typeface="Microsoft JhengHei Light" panose="020B0304030504040204" pitchFamily="34" charset="-120"/>
              </a:rPr>
              <a:t>Inquiry </a:t>
            </a:r>
            <a:r>
              <a:rPr lang="en-US" altLang="zh-CN" sz="1800" dirty="0">
                <a:latin typeface="Microsoft JhengHei Light" panose="020B0304030504040204" pitchFamily="34" charset="-120"/>
                <a:ea typeface="Microsoft JhengHei Light" panose="020B0304030504040204" pitchFamily="34" charset="-120"/>
              </a:rPr>
              <a:t>for</a:t>
            </a:r>
            <a:r>
              <a:rPr lang="en-US" altLang="zh-TW" sz="1800" dirty="0">
                <a:latin typeface="Microsoft JhengHei Light" panose="020B0304030504040204" pitchFamily="34" charset="-120"/>
                <a:ea typeface="Microsoft JhengHei Light" panose="020B0304030504040204" pitchFamily="34" charset="-120"/>
              </a:rPr>
              <a:t> </a:t>
            </a:r>
            <a:r>
              <a:rPr lang="en-US" altLang="zh-CN" sz="1800" dirty="0">
                <a:latin typeface="Microsoft JhengHei Light" panose="020B0304030504040204" pitchFamily="34" charset="-120"/>
                <a:ea typeface="Microsoft JhengHei Light" panose="020B0304030504040204" pitchFamily="34" charset="-120"/>
              </a:rPr>
              <a:t>user's</a:t>
            </a:r>
            <a:r>
              <a:rPr lang="zh-CN" altLang="en-US" sz="1800" dirty="0">
                <a:latin typeface="Microsoft JhengHei Light" panose="020B0304030504040204" pitchFamily="34" charset="-120"/>
                <a:ea typeface="Microsoft JhengHei Light" panose="020B0304030504040204" pitchFamily="34" charset="-120"/>
              </a:rPr>
              <a:t> </a:t>
            </a:r>
            <a:r>
              <a:rPr lang="en-US" altLang="zh-CN" sz="1800" dirty="0">
                <a:latin typeface="Microsoft JhengHei Light" panose="020B0304030504040204" pitchFamily="34" charset="-120"/>
                <a:ea typeface="Microsoft JhengHei Light" panose="020B0304030504040204" pitchFamily="34" charset="-120"/>
              </a:rPr>
              <a:t>own body</a:t>
            </a:r>
            <a:r>
              <a:rPr lang="en-US" altLang="zh-TW" sz="1800" dirty="0">
                <a:latin typeface="Microsoft JhengHei Light" panose="020B0304030504040204" pitchFamily="34" charset="-120"/>
                <a:ea typeface="Microsoft JhengHei Light" panose="020B0304030504040204" pitchFamily="34" charset="-120"/>
              </a:rPr>
              <a:t> temperature</a:t>
            </a:r>
          </a:p>
        </p:txBody>
      </p:sp>
      <p:sp>
        <p:nvSpPr>
          <p:cNvPr id="11" name="文字方塊 10">
            <a:extLst>
              <a:ext uri="{FF2B5EF4-FFF2-40B4-BE49-F238E27FC236}">
                <a16:creationId xmlns:a16="http://schemas.microsoft.com/office/drawing/2014/main" id="{4947947A-8537-49B8-981C-AA6F4DBD9717}"/>
              </a:ext>
            </a:extLst>
          </p:cNvPr>
          <p:cNvSpPr txBox="1"/>
          <p:nvPr/>
        </p:nvSpPr>
        <p:spPr>
          <a:xfrm>
            <a:off x="823320" y="2417893"/>
            <a:ext cx="4126112" cy="369332"/>
          </a:xfrm>
          <a:prstGeom prst="rect">
            <a:avLst/>
          </a:prstGeom>
          <a:noFill/>
        </p:spPr>
        <p:txBody>
          <a:bodyPr wrap="square" rtlCol="0">
            <a:spAutoFit/>
          </a:bodyPr>
          <a:lstStyle/>
          <a:p>
            <a:pPr algn="ctr"/>
            <a:r>
              <a:rPr lang="en-US" altLang="zh-TW" sz="1800" dirty="0">
                <a:latin typeface="Microsoft JhengHei Light" panose="020B0304030504040204" pitchFamily="34" charset="-120"/>
                <a:ea typeface="Microsoft JhengHei Light" panose="020B0304030504040204" pitchFamily="34" charset="-120"/>
              </a:rPr>
              <a:t>Add body temperature into database</a:t>
            </a:r>
            <a:endParaRPr lang="zh-TW" altLang="en-US" sz="1800" dirty="0">
              <a:latin typeface="Microsoft JhengHei Light" panose="020B0304030504040204" pitchFamily="34" charset="-120"/>
              <a:ea typeface="Microsoft JhengHei Light" panose="020B0304030504040204" pitchFamily="34" charset="-120"/>
            </a:endParaRPr>
          </a:p>
        </p:txBody>
      </p:sp>
      <p:pic>
        <p:nvPicPr>
          <p:cNvPr id="6" name="圖片 5">
            <a:extLst>
              <a:ext uri="{FF2B5EF4-FFF2-40B4-BE49-F238E27FC236}">
                <a16:creationId xmlns:a16="http://schemas.microsoft.com/office/drawing/2014/main" id="{2AD06D22-DF50-4AE4-A751-64BA6754D50F}"/>
              </a:ext>
            </a:extLst>
          </p:cNvPr>
          <p:cNvPicPr>
            <a:picLocks noChangeAspect="1"/>
          </p:cNvPicPr>
          <p:nvPr/>
        </p:nvPicPr>
        <p:blipFill>
          <a:blip r:embed="rId3"/>
          <a:srcRect/>
          <a:stretch/>
        </p:blipFill>
        <p:spPr>
          <a:xfrm>
            <a:off x="823320" y="1257796"/>
            <a:ext cx="4126112" cy="924247"/>
          </a:xfrm>
          <a:prstGeom prst="rect">
            <a:avLst/>
          </a:prstGeom>
          <a:ln>
            <a:noFill/>
          </a:ln>
          <a:effectLst>
            <a:outerShdw blurRad="292100" dist="139700" dir="2700000" algn="tl" rotWithShape="0">
              <a:srgbClr val="333333">
                <a:alpha val="65000"/>
              </a:srgbClr>
            </a:outerShdw>
          </a:effectLst>
        </p:spPr>
      </p:pic>
      <p:pic>
        <p:nvPicPr>
          <p:cNvPr id="10" name="圖片 9">
            <a:extLst>
              <a:ext uri="{FF2B5EF4-FFF2-40B4-BE49-F238E27FC236}">
                <a16:creationId xmlns:a16="http://schemas.microsoft.com/office/drawing/2014/main" id="{1E5B0148-DE0F-0D47-A560-D91311CA90B9}"/>
              </a:ext>
            </a:extLst>
          </p:cNvPr>
          <p:cNvPicPr>
            <a:picLocks noChangeAspect="1"/>
          </p:cNvPicPr>
          <p:nvPr/>
        </p:nvPicPr>
        <p:blipFill rotWithShape="1">
          <a:blip r:embed="rId4"/>
          <a:srcRect b="4320"/>
          <a:stretch/>
        </p:blipFill>
        <p:spPr>
          <a:xfrm>
            <a:off x="823320" y="2945300"/>
            <a:ext cx="4126112" cy="1400170"/>
          </a:xfrm>
          <a:prstGeom prst="rect">
            <a:avLst/>
          </a:prstGeom>
          <a:ln>
            <a:noFill/>
          </a:ln>
          <a:effectLst>
            <a:outerShdw blurRad="292100" dist="139700" dir="2700000" algn="tl" rotWithShape="0">
              <a:srgbClr val="333333">
                <a:alpha val="65000"/>
              </a:srgbClr>
            </a:outerShdw>
          </a:effectLst>
        </p:spPr>
      </p:pic>
      <p:pic>
        <p:nvPicPr>
          <p:cNvPr id="14" name="圖片 13">
            <a:extLst>
              <a:ext uri="{FF2B5EF4-FFF2-40B4-BE49-F238E27FC236}">
                <a16:creationId xmlns:a16="http://schemas.microsoft.com/office/drawing/2014/main" id="{E2507CDC-0F3B-1946-8764-928D65276EFC}"/>
              </a:ext>
            </a:extLst>
          </p:cNvPr>
          <p:cNvPicPr>
            <a:picLocks noChangeAspect="1"/>
          </p:cNvPicPr>
          <p:nvPr/>
        </p:nvPicPr>
        <p:blipFill rotWithShape="1">
          <a:blip r:embed="rId5"/>
          <a:srcRect t="4829" b="10761"/>
          <a:stretch/>
        </p:blipFill>
        <p:spPr>
          <a:xfrm>
            <a:off x="6113227" y="135607"/>
            <a:ext cx="2207453" cy="4034711"/>
          </a:xfrm>
          <a:prstGeom prst="rect">
            <a:avLst/>
          </a:prstGeom>
          <a:ln>
            <a:noFill/>
          </a:ln>
          <a:effectLst>
            <a:softEdge rad="112500"/>
          </a:effectLst>
        </p:spPr>
      </p:pic>
      <p:sp>
        <p:nvSpPr>
          <p:cNvPr id="16" name="文字方塊 15">
            <a:extLst>
              <a:ext uri="{FF2B5EF4-FFF2-40B4-BE49-F238E27FC236}">
                <a16:creationId xmlns:a16="http://schemas.microsoft.com/office/drawing/2014/main" id="{91862FD5-AC4C-AC43-B41F-DF9CDED94FFC}"/>
              </a:ext>
            </a:extLst>
          </p:cNvPr>
          <p:cNvSpPr txBox="1"/>
          <p:nvPr/>
        </p:nvSpPr>
        <p:spPr>
          <a:xfrm>
            <a:off x="5129648" y="4258136"/>
            <a:ext cx="4174609" cy="923330"/>
          </a:xfrm>
          <a:prstGeom prst="rect">
            <a:avLst/>
          </a:prstGeom>
          <a:noFill/>
        </p:spPr>
        <p:txBody>
          <a:bodyPr wrap="square" rtlCol="0">
            <a:spAutoFit/>
          </a:bodyPr>
          <a:lstStyle/>
          <a:p>
            <a:pPr algn="ctr"/>
            <a:r>
              <a:rPr lang="en-US" altLang="zh-TW" sz="1800" dirty="0">
                <a:latin typeface="Microsoft JhengHei Light" panose="020B0304030504040204" pitchFamily="34" charset="-120"/>
                <a:ea typeface="Microsoft JhengHei Light" panose="020B0304030504040204" pitchFamily="34" charset="-120"/>
              </a:rPr>
              <a:t>Inquiry </a:t>
            </a:r>
            <a:r>
              <a:rPr lang="en-US" altLang="zh-CN" sz="1800" dirty="0">
                <a:latin typeface="Microsoft JhengHei Light" panose="020B0304030504040204" pitchFamily="34" charset="-120"/>
                <a:ea typeface="Microsoft JhengHei Light" panose="020B0304030504040204" pitchFamily="34" charset="-120"/>
              </a:rPr>
              <a:t>for everyone's</a:t>
            </a:r>
            <a:r>
              <a:rPr lang="en-US" altLang="zh-TW" sz="1800" dirty="0">
                <a:latin typeface="Microsoft JhengHei Light" panose="020B0304030504040204" pitchFamily="34" charset="-120"/>
                <a:ea typeface="Microsoft JhengHei Light" panose="020B0304030504040204" pitchFamily="34" charset="-120"/>
              </a:rPr>
              <a:t> body temperature</a:t>
            </a:r>
          </a:p>
          <a:p>
            <a:pPr algn="ctr"/>
            <a:r>
              <a:rPr lang="en-US" altLang="zh-TW" sz="1800" dirty="0">
                <a:latin typeface="Microsoft JhengHei Light" panose="020B0304030504040204" pitchFamily="34" charset="-120"/>
                <a:ea typeface="Microsoft JhengHei Light" panose="020B0304030504040204" pitchFamily="34" charset="-120"/>
              </a:rPr>
              <a:t>by an authorized person</a:t>
            </a:r>
            <a:endParaRPr lang="zh-TW" altLang="en-US" sz="1800"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317357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prstGeom prst="rect">
            <a:avLst/>
          </a:prstGeom>
        </p:spPr>
        <p:txBody>
          <a:bodyPr spcFirstLastPara="1" wrap="square" lIns="0" tIns="0" rIns="0" bIns="0" anchor="t" anchorCtr="0">
            <a:noAutofit/>
          </a:bodyPr>
          <a:lstStyle/>
          <a:p>
            <a:pPr lvl="0">
              <a:lnSpc>
                <a:spcPct val="100000"/>
              </a:lnSpc>
            </a:pPr>
            <a:r>
              <a:rPr lang="en" altLang="zh-TW" sz="2800" dirty="0"/>
              <a:t>Chatbot design for</a:t>
            </a:r>
            <a:br>
              <a:rPr lang="en" altLang="zh-TW" sz="2800" dirty="0"/>
            </a:br>
            <a:r>
              <a:rPr lang="en" altLang="zh-TW" sz="2800" dirty="0"/>
              <a:t>Office of Student Affairs</a:t>
            </a:r>
            <a:br>
              <a:rPr lang="en" altLang="zh-TW" sz="2800" dirty="0"/>
            </a:br>
            <a:br>
              <a:rPr lang="en" altLang="zh-TW" sz="2800" dirty="0"/>
            </a:br>
            <a:br>
              <a:rPr lang="en" altLang="zh-TW" sz="2800" dirty="0"/>
            </a:br>
            <a:br>
              <a:rPr lang="en" altLang="zh-TW" sz="2800" dirty="0"/>
            </a:br>
            <a:br>
              <a:rPr lang="en" altLang="zh-TW" sz="2800" dirty="0"/>
            </a:br>
            <a:br>
              <a:rPr lang="en" altLang="zh-TW" sz="2800" dirty="0"/>
            </a:br>
            <a:r>
              <a:rPr lang="en" altLang="zh-TW" sz="2800" dirty="0"/>
              <a:t> </a:t>
            </a:r>
            <a:endParaRPr sz="2800" dirty="0"/>
          </a:p>
        </p:txBody>
      </p:sp>
      <p:sp>
        <p:nvSpPr>
          <p:cNvPr id="12" name="文字版面配置區 11">
            <a:extLst>
              <a:ext uri="{FF2B5EF4-FFF2-40B4-BE49-F238E27FC236}">
                <a16:creationId xmlns:a16="http://schemas.microsoft.com/office/drawing/2014/main" id="{AE134B70-7D2D-6B45-B3F0-FC98B67C3575}"/>
              </a:ext>
            </a:extLst>
          </p:cNvPr>
          <p:cNvSpPr>
            <a:spLocks noGrp="1"/>
          </p:cNvSpPr>
          <p:nvPr>
            <p:ph type="body" idx="1"/>
          </p:nvPr>
        </p:nvSpPr>
        <p:spPr>
          <a:xfrm>
            <a:off x="457201" y="1539240"/>
            <a:ext cx="4114800" cy="3097410"/>
          </a:xfrm>
        </p:spPr>
        <p:txBody>
          <a:bodyPr/>
          <a:lstStyle/>
          <a:p>
            <a:r>
              <a:rPr kumimoji="1" lang="en" altLang="zh-TW" dirty="0"/>
              <a:t>Real-time inquiry body temperature data</a:t>
            </a:r>
          </a:p>
          <a:p>
            <a:r>
              <a:rPr kumimoji="1" lang="en-US" altLang="zh-TW" dirty="0"/>
              <a:t>Detect body temperature ≥ 37.5 in database and push message to office of student affairs every morning.</a:t>
            </a:r>
          </a:p>
          <a:p>
            <a:endParaRPr kumimoji="1" lang="en-US" altLang="zh-TW" sz="1200" dirty="0"/>
          </a:p>
          <a:p>
            <a:pPr marL="114300" indent="0">
              <a:buNone/>
            </a:pPr>
            <a:r>
              <a:rPr kumimoji="1" lang="en-US" altLang="zh-TW" dirty="0"/>
              <a:t>Future Development</a:t>
            </a:r>
          </a:p>
          <a:p>
            <a:r>
              <a:rPr kumimoji="1" lang="en-US" altLang="zh-TW" dirty="0"/>
              <a:t>Develop Web Version using PHP.</a:t>
            </a:r>
          </a:p>
          <a:p>
            <a:pPr marL="114300" indent="0">
              <a:buNone/>
            </a:pPr>
            <a:endParaRPr kumimoji="1" lang="zh-TW" altLang="en-US" dirty="0"/>
          </a:p>
        </p:txBody>
      </p:sp>
      <p:sp>
        <p:nvSpPr>
          <p:cNvPr id="1001" name="Google Shape;1001;p20"/>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pic>
        <p:nvPicPr>
          <p:cNvPr id="5" name="圖片 4">
            <a:extLst>
              <a:ext uri="{FF2B5EF4-FFF2-40B4-BE49-F238E27FC236}">
                <a16:creationId xmlns:a16="http://schemas.microsoft.com/office/drawing/2014/main" id="{C5C8BC74-8182-814C-9700-62B4D996DECE}"/>
              </a:ext>
            </a:extLst>
          </p:cNvPr>
          <p:cNvPicPr>
            <a:picLocks noChangeAspect="1"/>
          </p:cNvPicPr>
          <p:nvPr/>
        </p:nvPicPr>
        <p:blipFill rotWithShape="1">
          <a:blip r:embed="rId3"/>
          <a:srcRect t="4090" b="3114"/>
          <a:stretch/>
        </p:blipFill>
        <p:spPr>
          <a:xfrm>
            <a:off x="6893769" y="393334"/>
            <a:ext cx="2062681" cy="4144566"/>
          </a:xfrm>
          <a:prstGeom prst="rect">
            <a:avLst/>
          </a:prstGeom>
        </p:spPr>
      </p:pic>
      <p:pic>
        <p:nvPicPr>
          <p:cNvPr id="3" name="圖片 2">
            <a:extLst>
              <a:ext uri="{FF2B5EF4-FFF2-40B4-BE49-F238E27FC236}">
                <a16:creationId xmlns:a16="http://schemas.microsoft.com/office/drawing/2014/main" id="{ED392B7D-534A-644D-82FA-9ED4D6F2D315}"/>
              </a:ext>
            </a:extLst>
          </p:cNvPr>
          <p:cNvPicPr>
            <a:picLocks noChangeAspect="1"/>
          </p:cNvPicPr>
          <p:nvPr/>
        </p:nvPicPr>
        <p:blipFill rotWithShape="1">
          <a:blip r:embed="rId4"/>
          <a:srcRect l="-1" t="5023" r="-1154" b="3688"/>
          <a:stretch/>
        </p:blipFill>
        <p:spPr>
          <a:xfrm>
            <a:off x="4724384" y="393334"/>
            <a:ext cx="2120876" cy="4144566"/>
          </a:xfrm>
          <a:prstGeom prst="rect">
            <a:avLst/>
          </a:prstGeom>
        </p:spPr>
      </p:pic>
      <p:sp>
        <p:nvSpPr>
          <p:cNvPr id="4" name="Rectangle 1">
            <a:extLst>
              <a:ext uri="{FF2B5EF4-FFF2-40B4-BE49-F238E27FC236}">
                <a16:creationId xmlns:a16="http://schemas.microsoft.com/office/drawing/2014/main" id="{C9C0821A-AC82-8248-B8F9-1A60ADA14DFE}"/>
              </a:ext>
            </a:extLst>
          </p:cNvPr>
          <p:cNvSpPr>
            <a:spLocks noChangeArrowheads="1"/>
          </p:cNvSpPr>
          <p:nvPr/>
        </p:nvSpPr>
        <p:spPr bwMode="auto">
          <a:xfrm>
            <a:off x="0" y="43934"/>
            <a:ext cx="65" cy="36933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600" b="0" i="0" u="none" strike="noStrike" cap="none" normalizeH="0" baseline="0" dirty="0">
                <a:ln>
                  <a:noFill/>
                </a:ln>
                <a:solidFill>
                  <a:schemeClr val="tx1"/>
                </a:solidFill>
                <a:effectLst/>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970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6BAA74-D686-4B84-AF8E-227A189E4AB5}"/>
              </a:ext>
            </a:extLst>
          </p:cNvPr>
          <p:cNvSpPr>
            <a:spLocks noGrp="1"/>
          </p:cNvSpPr>
          <p:nvPr>
            <p:ph type="title"/>
          </p:nvPr>
        </p:nvSpPr>
        <p:spPr>
          <a:xfrm>
            <a:off x="457199" y="605600"/>
            <a:ext cx="8191825" cy="1082700"/>
          </a:xfrm>
        </p:spPr>
        <p:txBody>
          <a:bodyPr/>
          <a:lstStyle/>
          <a:p>
            <a:r>
              <a:rPr lang="en" altLang="zh-TW" sz="3600" dirty="0"/>
              <a:t>Development tools, APIs, and platforms we used</a:t>
            </a:r>
            <a:endParaRPr lang="zh-TW" altLang="en-US" sz="3600" dirty="0"/>
          </a:p>
        </p:txBody>
      </p:sp>
      <p:sp>
        <p:nvSpPr>
          <p:cNvPr id="3" name="文字版面配置區 2">
            <a:extLst>
              <a:ext uri="{FF2B5EF4-FFF2-40B4-BE49-F238E27FC236}">
                <a16:creationId xmlns:a16="http://schemas.microsoft.com/office/drawing/2014/main" id="{B34166CE-A399-4C6E-99BE-FB56D7A2094F}"/>
              </a:ext>
            </a:extLst>
          </p:cNvPr>
          <p:cNvSpPr>
            <a:spLocks noGrp="1"/>
          </p:cNvSpPr>
          <p:nvPr>
            <p:ph type="body" idx="1"/>
          </p:nvPr>
        </p:nvSpPr>
        <p:spPr>
          <a:xfrm>
            <a:off x="457200" y="1995750"/>
            <a:ext cx="8092774" cy="2640900"/>
          </a:xfrm>
        </p:spPr>
        <p:txBody>
          <a:bodyPr numCol="2" anchor="ctr" anchorCtr="0"/>
          <a:lstStyle/>
          <a:p>
            <a:r>
              <a:rPr lang="en-US" altLang="zh-TW" sz="1800" dirty="0"/>
              <a:t>Python 3</a:t>
            </a:r>
          </a:p>
          <a:p>
            <a:r>
              <a:rPr lang="en-US" altLang="zh-TW" sz="1800" dirty="0"/>
              <a:t>Django</a:t>
            </a:r>
          </a:p>
          <a:p>
            <a:r>
              <a:rPr lang="en-US" altLang="zh-TW" sz="1800" dirty="0" err="1"/>
              <a:t>VSCode</a:t>
            </a:r>
            <a:endParaRPr lang="en-US" altLang="zh-TW" sz="1800" dirty="0"/>
          </a:p>
          <a:p>
            <a:r>
              <a:rPr lang="en-US" altLang="zh-TW" sz="1800" dirty="0"/>
              <a:t>Heroku</a:t>
            </a:r>
          </a:p>
          <a:p>
            <a:endParaRPr lang="en-US" altLang="zh-TW" sz="1800" dirty="0"/>
          </a:p>
          <a:p>
            <a:endParaRPr lang="en-US" altLang="zh-TW" sz="1800" dirty="0"/>
          </a:p>
          <a:p>
            <a:r>
              <a:rPr lang="en-US" altLang="zh-TW" sz="1800" dirty="0"/>
              <a:t>LINE API</a:t>
            </a:r>
          </a:p>
          <a:p>
            <a:r>
              <a:rPr lang="en-US" altLang="zh-TW" sz="1800" dirty="0"/>
              <a:t>MySQL 5.7</a:t>
            </a:r>
          </a:p>
          <a:p>
            <a:r>
              <a:rPr lang="en-US" altLang="zh-TW" sz="1800" dirty="0" err="1"/>
              <a:t>APScheduler</a:t>
            </a:r>
            <a:endParaRPr lang="en-US" altLang="zh-TW" sz="1800" dirty="0"/>
          </a:p>
          <a:p>
            <a:r>
              <a:rPr lang="en-US" altLang="zh-TW" sz="1800" dirty="0"/>
              <a:t>TWCC@NCHC</a:t>
            </a:r>
          </a:p>
          <a:p>
            <a:endParaRPr lang="zh-TW" altLang="en-US" sz="1800" dirty="0"/>
          </a:p>
        </p:txBody>
      </p:sp>
      <p:sp>
        <p:nvSpPr>
          <p:cNvPr id="4" name="投影片編號版面配置區 3">
            <a:extLst>
              <a:ext uri="{FF2B5EF4-FFF2-40B4-BE49-F238E27FC236}">
                <a16:creationId xmlns:a16="http://schemas.microsoft.com/office/drawing/2014/main" id="{5E143E12-1374-4D1B-82A6-463C4D3418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03718898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圖片 58">
            <a:extLst>
              <a:ext uri="{FF2B5EF4-FFF2-40B4-BE49-F238E27FC236}">
                <a16:creationId xmlns:a16="http://schemas.microsoft.com/office/drawing/2014/main" id="{201B47F8-24CB-4A20-83DB-7155B9F71DFE}"/>
              </a:ext>
            </a:extLst>
          </p:cNvPr>
          <p:cNvPicPr>
            <a:picLocks noChangeAspect="1"/>
          </p:cNvPicPr>
          <p:nvPr/>
        </p:nvPicPr>
        <p:blipFill>
          <a:blip r:embed="rId3"/>
          <a:stretch>
            <a:fillRect/>
          </a:stretch>
        </p:blipFill>
        <p:spPr>
          <a:xfrm rot="10800000">
            <a:off x="2807102" y="1891587"/>
            <a:ext cx="896190" cy="896190"/>
          </a:xfrm>
          <a:prstGeom prst="rect">
            <a:avLst/>
          </a:prstGeom>
        </p:spPr>
      </p:pic>
      <p:pic>
        <p:nvPicPr>
          <p:cNvPr id="49" name="圖片 48">
            <a:extLst>
              <a:ext uri="{FF2B5EF4-FFF2-40B4-BE49-F238E27FC236}">
                <a16:creationId xmlns:a16="http://schemas.microsoft.com/office/drawing/2014/main" id="{13F8BBE5-D5A3-429B-B872-DA22F6161CC0}"/>
              </a:ext>
            </a:extLst>
          </p:cNvPr>
          <p:cNvPicPr>
            <a:picLocks noChangeAspect="1"/>
          </p:cNvPicPr>
          <p:nvPr/>
        </p:nvPicPr>
        <p:blipFill>
          <a:blip r:embed="rId4"/>
          <a:stretch>
            <a:fillRect/>
          </a:stretch>
        </p:blipFill>
        <p:spPr>
          <a:xfrm rot="10800000">
            <a:off x="4522797" y="1876207"/>
            <a:ext cx="854027" cy="854027"/>
          </a:xfrm>
          <a:prstGeom prst="rect">
            <a:avLst/>
          </a:prstGeom>
        </p:spPr>
      </p:pic>
      <p:sp>
        <p:nvSpPr>
          <p:cNvPr id="2" name="標題 1">
            <a:extLst>
              <a:ext uri="{FF2B5EF4-FFF2-40B4-BE49-F238E27FC236}">
                <a16:creationId xmlns:a16="http://schemas.microsoft.com/office/drawing/2014/main" id="{44321C5F-3477-46FF-B04B-665C997794AB}"/>
              </a:ext>
            </a:extLst>
          </p:cNvPr>
          <p:cNvSpPr>
            <a:spLocks noGrp="1"/>
          </p:cNvSpPr>
          <p:nvPr>
            <p:ph type="title"/>
          </p:nvPr>
        </p:nvSpPr>
        <p:spPr>
          <a:xfrm>
            <a:off x="457199" y="473831"/>
            <a:ext cx="6988630" cy="1082700"/>
          </a:xfrm>
        </p:spPr>
        <p:txBody>
          <a:bodyPr/>
          <a:lstStyle/>
          <a:p>
            <a:r>
              <a:rPr lang="en" altLang="zh-TW" sz="3600" dirty="0"/>
              <a:t>CBFHSS v1 </a:t>
            </a:r>
            <a:br>
              <a:rPr lang="en" altLang="zh-TW" sz="3600" dirty="0"/>
            </a:br>
            <a:r>
              <a:rPr lang="en" altLang="zh-TW" sz="3600" dirty="0"/>
              <a:t>System Work Architecture</a:t>
            </a:r>
            <a:endParaRPr lang="zh-TW" altLang="en-US" sz="3600" dirty="0"/>
          </a:p>
        </p:txBody>
      </p:sp>
      <p:sp>
        <p:nvSpPr>
          <p:cNvPr id="3" name="投影片編號版面配置區 2">
            <a:extLst>
              <a:ext uri="{FF2B5EF4-FFF2-40B4-BE49-F238E27FC236}">
                <a16:creationId xmlns:a16="http://schemas.microsoft.com/office/drawing/2014/main" id="{EF468CE2-CD33-4073-B1A0-ACF7B67BE27A}"/>
              </a:ext>
            </a:extLst>
          </p:cNvPr>
          <p:cNvSpPr>
            <a:spLocks noGrp="1"/>
          </p:cNvSpPr>
          <p:nvPr>
            <p:ph type="sldNum" idx="12"/>
          </p:nvPr>
        </p:nvSpPr>
        <p:spPr>
          <a:xfrm>
            <a:off x="8566700" y="4504127"/>
            <a:ext cx="533637" cy="564645"/>
          </a:xfrm>
        </p:spPr>
        <p:txBody>
          <a:bodyPr/>
          <a:lstStyle/>
          <a:p>
            <a:pPr marL="0" lvl="0" indent="0" algn="r" rtl="0">
              <a:spcBef>
                <a:spcPts val="0"/>
              </a:spcBef>
              <a:spcAft>
                <a:spcPts val="0"/>
              </a:spcAft>
              <a:buNone/>
            </a:pPr>
            <a:fld id="{00000000-1234-1234-1234-123412341234}" type="slidenum">
              <a:rPr lang="en" smtClean="0"/>
              <a:t>16</a:t>
            </a:fld>
            <a:endParaRPr lang="en" dirty="0"/>
          </a:p>
        </p:txBody>
      </p:sp>
      <p:pic>
        <p:nvPicPr>
          <p:cNvPr id="16" name="圖片 15">
            <a:extLst>
              <a:ext uri="{FF2B5EF4-FFF2-40B4-BE49-F238E27FC236}">
                <a16:creationId xmlns:a16="http://schemas.microsoft.com/office/drawing/2014/main" id="{280C0730-13F2-4A7C-9232-12B2FC8355B5}"/>
              </a:ext>
            </a:extLst>
          </p:cNvPr>
          <p:cNvPicPr>
            <a:picLocks noChangeAspect="1"/>
          </p:cNvPicPr>
          <p:nvPr/>
        </p:nvPicPr>
        <p:blipFill>
          <a:blip r:embed="rId5"/>
          <a:stretch>
            <a:fillRect/>
          </a:stretch>
        </p:blipFill>
        <p:spPr>
          <a:xfrm>
            <a:off x="3559955" y="1581793"/>
            <a:ext cx="1140370" cy="1354189"/>
          </a:xfrm>
          <a:prstGeom prst="rect">
            <a:avLst/>
          </a:prstGeom>
        </p:spPr>
      </p:pic>
      <p:sp>
        <p:nvSpPr>
          <p:cNvPr id="17" name="箭號: 向右 16">
            <a:extLst>
              <a:ext uri="{FF2B5EF4-FFF2-40B4-BE49-F238E27FC236}">
                <a16:creationId xmlns:a16="http://schemas.microsoft.com/office/drawing/2014/main" id="{A94EA8BB-4670-4702-B561-0BAF2D814B95}"/>
              </a:ext>
            </a:extLst>
          </p:cNvPr>
          <p:cNvSpPr/>
          <p:nvPr/>
        </p:nvSpPr>
        <p:spPr>
          <a:xfrm>
            <a:off x="6975470" y="605600"/>
            <a:ext cx="1790707" cy="207568"/>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箭號: 向右 28">
            <a:extLst>
              <a:ext uri="{FF2B5EF4-FFF2-40B4-BE49-F238E27FC236}">
                <a16:creationId xmlns:a16="http://schemas.microsoft.com/office/drawing/2014/main" id="{A7F8AED8-A752-4409-806D-BF1CC4E26212}"/>
              </a:ext>
            </a:extLst>
          </p:cNvPr>
          <p:cNvSpPr/>
          <p:nvPr/>
        </p:nvSpPr>
        <p:spPr>
          <a:xfrm>
            <a:off x="4604298" y="1973735"/>
            <a:ext cx="691021" cy="15552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1" name="圖片 30">
            <a:extLst>
              <a:ext uri="{FF2B5EF4-FFF2-40B4-BE49-F238E27FC236}">
                <a16:creationId xmlns:a16="http://schemas.microsoft.com/office/drawing/2014/main" id="{0832930B-6277-412E-80FF-6F230F7B162C}"/>
              </a:ext>
            </a:extLst>
          </p:cNvPr>
          <p:cNvPicPr>
            <a:picLocks noChangeAspect="1"/>
          </p:cNvPicPr>
          <p:nvPr/>
        </p:nvPicPr>
        <p:blipFill>
          <a:blip r:embed="rId4"/>
          <a:stretch>
            <a:fillRect/>
          </a:stretch>
        </p:blipFill>
        <p:spPr>
          <a:xfrm rot="10965024">
            <a:off x="2836920" y="1648899"/>
            <a:ext cx="854027" cy="854027"/>
          </a:xfrm>
          <a:prstGeom prst="rect">
            <a:avLst/>
          </a:prstGeom>
        </p:spPr>
      </p:pic>
      <p:sp>
        <p:nvSpPr>
          <p:cNvPr id="33" name="箭號: 向右 32">
            <a:extLst>
              <a:ext uri="{FF2B5EF4-FFF2-40B4-BE49-F238E27FC236}">
                <a16:creationId xmlns:a16="http://schemas.microsoft.com/office/drawing/2014/main" id="{1AF0B362-B4E3-41EC-982C-C54C7A24DDD7}"/>
              </a:ext>
            </a:extLst>
          </p:cNvPr>
          <p:cNvSpPr/>
          <p:nvPr/>
        </p:nvSpPr>
        <p:spPr>
          <a:xfrm rot="6540243">
            <a:off x="1247600" y="2894477"/>
            <a:ext cx="667766" cy="19550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箭號: 向右 33">
            <a:extLst>
              <a:ext uri="{FF2B5EF4-FFF2-40B4-BE49-F238E27FC236}">
                <a16:creationId xmlns:a16="http://schemas.microsoft.com/office/drawing/2014/main" id="{1826705E-3E40-41BC-9AF1-BED67A5FAE64}"/>
              </a:ext>
            </a:extLst>
          </p:cNvPr>
          <p:cNvSpPr/>
          <p:nvPr/>
        </p:nvSpPr>
        <p:spPr>
          <a:xfrm rot="17276476">
            <a:off x="884039" y="2980287"/>
            <a:ext cx="884610" cy="18547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36BE633B-F7D6-46DA-A461-06517635BBD9}"/>
              </a:ext>
            </a:extLst>
          </p:cNvPr>
          <p:cNvSpPr/>
          <p:nvPr/>
        </p:nvSpPr>
        <p:spPr>
          <a:xfrm>
            <a:off x="6975470" y="1149711"/>
            <a:ext cx="1790707" cy="20756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8" name="圖片 47">
            <a:extLst>
              <a:ext uri="{FF2B5EF4-FFF2-40B4-BE49-F238E27FC236}">
                <a16:creationId xmlns:a16="http://schemas.microsoft.com/office/drawing/2014/main" id="{F0DF8184-1E87-439C-8754-A56CF82DA696}"/>
              </a:ext>
            </a:extLst>
          </p:cNvPr>
          <p:cNvPicPr>
            <a:picLocks noChangeAspect="1"/>
          </p:cNvPicPr>
          <p:nvPr/>
        </p:nvPicPr>
        <p:blipFill rotWithShape="1">
          <a:blip r:embed="rId6"/>
          <a:srcRect l="37687" t="33035" r="46796" b="30256"/>
          <a:stretch/>
        </p:blipFill>
        <p:spPr>
          <a:xfrm>
            <a:off x="1513102" y="1457488"/>
            <a:ext cx="1208960" cy="1188016"/>
          </a:xfrm>
          <a:prstGeom prst="rect">
            <a:avLst/>
          </a:prstGeom>
        </p:spPr>
      </p:pic>
      <p:pic>
        <p:nvPicPr>
          <p:cNvPr id="50" name="圖片 49">
            <a:extLst>
              <a:ext uri="{FF2B5EF4-FFF2-40B4-BE49-F238E27FC236}">
                <a16:creationId xmlns:a16="http://schemas.microsoft.com/office/drawing/2014/main" id="{D0FE102B-1E98-4374-BC80-8A886B3AF848}"/>
              </a:ext>
            </a:extLst>
          </p:cNvPr>
          <p:cNvPicPr>
            <a:picLocks noChangeAspect="1"/>
          </p:cNvPicPr>
          <p:nvPr/>
        </p:nvPicPr>
        <p:blipFill>
          <a:blip r:embed="rId5"/>
          <a:stretch>
            <a:fillRect/>
          </a:stretch>
        </p:blipFill>
        <p:spPr>
          <a:xfrm>
            <a:off x="3563948" y="1590393"/>
            <a:ext cx="1140370" cy="1354189"/>
          </a:xfrm>
          <a:prstGeom prst="rect">
            <a:avLst/>
          </a:prstGeom>
        </p:spPr>
      </p:pic>
      <p:pic>
        <p:nvPicPr>
          <p:cNvPr id="51" name="圖片 50">
            <a:extLst>
              <a:ext uri="{FF2B5EF4-FFF2-40B4-BE49-F238E27FC236}">
                <a16:creationId xmlns:a16="http://schemas.microsoft.com/office/drawing/2014/main" id="{EC8D454E-DECF-4373-852A-A5BA31917C6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100000" l="9766" r="89844">
                        <a14:foregroundMark x1="55859" y1="10938" x2="55859" y2="10938"/>
                      </a14:backgroundRemoval>
                    </a14:imgEffect>
                  </a14:imgLayer>
                </a14:imgProps>
              </a:ext>
            </a:extLst>
          </a:blip>
          <a:stretch>
            <a:fillRect/>
          </a:stretch>
        </p:blipFill>
        <p:spPr>
          <a:xfrm>
            <a:off x="587198" y="3632264"/>
            <a:ext cx="1374405" cy="1374405"/>
          </a:xfrm>
          <a:prstGeom prst="rect">
            <a:avLst/>
          </a:prstGeom>
        </p:spPr>
      </p:pic>
      <p:sp>
        <p:nvSpPr>
          <p:cNvPr id="55" name="文字方塊 54">
            <a:extLst>
              <a:ext uri="{FF2B5EF4-FFF2-40B4-BE49-F238E27FC236}">
                <a16:creationId xmlns:a16="http://schemas.microsoft.com/office/drawing/2014/main" id="{66A04A3E-4278-4F6A-A7D4-E139ADD2A220}"/>
              </a:ext>
            </a:extLst>
          </p:cNvPr>
          <p:cNvSpPr txBox="1"/>
          <p:nvPr/>
        </p:nvSpPr>
        <p:spPr>
          <a:xfrm>
            <a:off x="6969476" y="1388837"/>
            <a:ext cx="1790707" cy="307777"/>
          </a:xfrm>
          <a:prstGeom prst="rect">
            <a:avLst/>
          </a:prstGeom>
          <a:noFill/>
        </p:spPr>
        <p:txBody>
          <a:bodyPr wrap="square" rtlCol="0">
            <a:spAutoFit/>
          </a:bodyPr>
          <a:lstStyle/>
          <a:p>
            <a:pPr algn="ctr"/>
            <a:r>
              <a:rPr lang="en-US" altLang="zh-TW" b="1" dirty="0"/>
              <a:t>Manuel</a:t>
            </a:r>
          </a:p>
        </p:txBody>
      </p:sp>
      <p:sp>
        <p:nvSpPr>
          <p:cNvPr id="56" name="文字方塊 55">
            <a:extLst>
              <a:ext uri="{FF2B5EF4-FFF2-40B4-BE49-F238E27FC236}">
                <a16:creationId xmlns:a16="http://schemas.microsoft.com/office/drawing/2014/main" id="{A69797A8-E2D7-4DC3-9D22-E0AE98658DE7}"/>
              </a:ext>
            </a:extLst>
          </p:cNvPr>
          <p:cNvSpPr txBox="1"/>
          <p:nvPr/>
        </p:nvSpPr>
        <p:spPr>
          <a:xfrm>
            <a:off x="6975469" y="842491"/>
            <a:ext cx="1790707" cy="307777"/>
          </a:xfrm>
          <a:prstGeom prst="rect">
            <a:avLst/>
          </a:prstGeom>
          <a:noFill/>
        </p:spPr>
        <p:txBody>
          <a:bodyPr wrap="square" rtlCol="0">
            <a:spAutoFit/>
          </a:bodyPr>
          <a:lstStyle/>
          <a:p>
            <a:pPr algn="ctr"/>
            <a:r>
              <a:rPr lang="en-US" altLang="zh-TW" b="1" dirty="0">
                <a:solidFill>
                  <a:srgbClr val="00B050"/>
                </a:solidFill>
              </a:rPr>
              <a:t>Automatic</a:t>
            </a:r>
          </a:p>
        </p:txBody>
      </p:sp>
      <p:pic>
        <p:nvPicPr>
          <p:cNvPr id="20" name="圖片 19">
            <a:extLst>
              <a:ext uri="{FF2B5EF4-FFF2-40B4-BE49-F238E27FC236}">
                <a16:creationId xmlns:a16="http://schemas.microsoft.com/office/drawing/2014/main" id="{6B3EA26C-C088-D949-8C77-B6190D955864}"/>
              </a:ext>
            </a:extLst>
          </p:cNvPr>
          <p:cNvPicPr>
            <a:picLocks noChangeAspect="1"/>
          </p:cNvPicPr>
          <p:nvPr/>
        </p:nvPicPr>
        <p:blipFill>
          <a:blip r:embed="rId9"/>
          <a:srcRect/>
          <a:stretch/>
        </p:blipFill>
        <p:spPr>
          <a:xfrm>
            <a:off x="5620929" y="1732772"/>
            <a:ext cx="1449646" cy="980159"/>
          </a:xfrm>
          <a:prstGeom prst="rect">
            <a:avLst/>
          </a:prstGeom>
        </p:spPr>
      </p:pic>
      <p:sp>
        <p:nvSpPr>
          <p:cNvPr id="21" name="箭號: 向右 17">
            <a:extLst>
              <a:ext uri="{FF2B5EF4-FFF2-40B4-BE49-F238E27FC236}">
                <a16:creationId xmlns:a16="http://schemas.microsoft.com/office/drawing/2014/main" id="{30A17BDF-81F2-6547-87EB-665C6B131365}"/>
              </a:ext>
            </a:extLst>
          </p:cNvPr>
          <p:cNvSpPr/>
          <p:nvPr/>
        </p:nvSpPr>
        <p:spPr>
          <a:xfrm rot="14192658">
            <a:off x="2129248" y="3001110"/>
            <a:ext cx="1177344" cy="14382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2" name="圖片 21">
            <a:extLst>
              <a:ext uri="{FF2B5EF4-FFF2-40B4-BE49-F238E27FC236}">
                <a16:creationId xmlns:a16="http://schemas.microsoft.com/office/drawing/2014/main" id="{8A13A25E-4486-5840-870E-6B20AC896627}"/>
              </a:ext>
            </a:extLst>
          </p:cNvPr>
          <p:cNvPicPr>
            <a:picLocks noChangeAspect="1"/>
          </p:cNvPicPr>
          <p:nvPr/>
        </p:nvPicPr>
        <p:blipFill>
          <a:blip r:embed="rId10"/>
          <a:stretch>
            <a:fillRect/>
          </a:stretch>
        </p:blipFill>
        <p:spPr>
          <a:xfrm>
            <a:off x="2671297" y="3747388"/>
            <a:ext cx="1111196" cy="1111196"/>
          </a:xfrm>
          <a:prstGeom prst="rect">
            <a:avLst/>
          </a:prstGeom>
        </p:spPr>
      </p:pic>
      <p:pic>
        <p:nvPicPr>
          <p:cNvPr id="23" name="圖片 22">
            <a:extLst>
              <a:ext uri="{FF2B5EF4-FFF2-40B4-BE49-F238E27FC236}">
                <a16:creationId xmlns:a16="http://schemas.microsoft.com/office/drawing/2014/main" id="{70052F54-D3E8-7D4D-B946-710E17958B72}"/>
              </a:ext>
            </a:extLst>
          </p:cNvPr>
          <p:cNvPicPr>
            <a:picLocks noChangeAspect="1"/>
          </p:cNvPicPr>
          <p:nvPr/>
        </p:nvPicPr>
        <p:blipFill>
          <a:blip r:embed="rId4"/>
          <a:stretch>
            <a:fillRect/>
          </a:stretch>
        </p:blipFill>
        <p:spPr>
          <a:xfrm rot="3579558">
            <a:off x="1871688" y="2733715"/>
            <a:ext cx="1266149" cy="854027"/>
          </a:xfrm>
          <a:prstGeom prst="rect">
            <a:avLst/>
          </a:prstGeom>
        </p:spPr>
      </p:pic>
      <p:sp>
        <p:nvSpPr>
          <p:cNvPr id="24" name="Rectangle 23">
            <a:extLst>
              <a:ext uri="{FF2B5EF4-FFF2-40B4-BE49-F238E27FC236}">
                <a16:creationId xmlns:a16="http://schemas.microsoft.com/office/drawing/2014/main" id="{C8C5F575-EA08-DA46-98EE-5DBCAF434EDD}"/>
              </a:ext>
            </a:extLst>
          </p:cNvPr>
          <p:cNvSpPr/>
          <p:nvPr/>
        </p:nvSpPr>
        <p:spPr>
          <a:xfrm>
            <a:off x="5488719" y="1633390"/>
            <a:ext cx="1790707" cy="12312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26" name="圖形 3">
            <a:extLst>
              <a:ext uri="{FF2B5EF4-FFF2-40B4-BE49-F238E27FC236}">
                <a16:creationId xmlns:a16="http://schemas.microsoft.com/office/drawing/2014/main" id="{691D2DDC-BFE2-344E-A37B-25A9EEDBF3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08092" y="3246569"/>
            <a:ext cx="2686547" cy="481551"/>
          </a:xfrm>
          <a:prstGeom prst="rect">
            <a:avLst/>
          </a:prstGeom>
        </p:spPr>
      </p:pic>
      <p:pic>
        <p:nvPicPr>
          <p:cNvPr id="27" name="Picture 26">
            <a:extLst>
              <a:ext uri="{FF2B5EF4-FFF2-40B4-BE49-F238E27FC236}">
                <a16:creationId xmlns:a16="http://schemas.microsoft.com/office/drawing/2014/main" id="{DCC426C9-6148-9346-B5E9-978984530263}"/>
              </a:ext>
            </a:extLst>
          </p:cNvPr>
          <p:cNvPicPr>
            <a:picLocks noChangeAspect="1"/>
          </p:cNvPicPr>
          <p:nvPr/>
        </p:nvPicPr>
        <p:blipFill>
          <a:blip r:embed="rId13"/>
          <a:stretch>
            <a:fillRect/>
          </a:stretch>
        </p:blipFill>
        <p:spPr>
          <a:xfrm>
            <a:off x="6921729" y="3073023"/>
            <a:ext cx="843736" cy="843736"/>
          </a:xfrm>
          <a:prstGeom prst="rect">
            <a:avLst/>
          </a:prstGeom>
        </p:spPr>
      </p:pic>
    </p:spTree>
    <p:extLst>
      <p:ext uri="{BB962C8B-B14F-4D97-AF65-F5344CB8AC3E}">
        <p14:creationId xmlns:p14="http://schemas.microsoft.com/office/powerpoint/2010/main" val="35011771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903325" y="2222597"/>
            <a:ext cx="5124524" cy="70361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CBFHSS v2</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b="1" dirty="0">
                <a:solidFill>
                  <a:srgbClr val="FFFFFF"/>
                </a:solidFill>
                <a:latin typeface="Barlow"/>
                <a:ea typeface="Barlow"/>
                <a:cs typeface="Barlow"/>
                <a:sym typeface="Barlow"/>
              </a:rPr>
              <a:t>2</a:t>
            </a:r>
            <a:endParaRPr kumimoji="0" sz="3600" b="1" i="0" u="none" strike="noStrike" kern="0" cap="none" spc="0" normalizeH="0" baseline="0" noProof="0" dirty="0">
              <a:ln>
                <a:noFill/>
              </a:ln>
              <a:solidFill>
                <a:srgbClr val="FFFFFF"/>
              </a:solidFill>
              <a:effectLst/>
              <a:uLnTx/>
              <a:uFillTx/>
              <a:latin typeface="Barlow"/>
              <a:ea typeface="Barlow"/>
              <a:cs typeface="Barlow"/>
              <a:sym typeface="Barlow"/>
            </a:endParaRPr>
          </a:p>
        </p:txBody>
      </p:sp>
      <p:grpSp>
        <p:nvGrpSpPr>
          <p:cNvPr id="408" name="Google Shape;408;p15"/>
          <p:cNvGrpSpPr/>
          <p:nvPr/>
        </p:nvGrpSpPr>
        <p:grpSpPr>
          <a:xfrm>
            <a:off x="5709685" y="763587"/>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Tree>
    <p:extLst>
      <p:ext uri="{BB962C8B-B14F-4D97-AF65-F5344CB8AC3E}">
        <p14:creationId xmlns:p14="http://schemas.microsoft.com/office/powerpoint/2010/main" val="996187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831B00A-FCFA-4C47-BAC4-ED565404758F}"/>
              </a:ext>
            </a:extLst>
          </p:cNvPr>
          <p:cNvSpPr>
            <a:spLocks noGrp="1"/>
          </p:cNvSpPr>
          <p:nvPr>
            <p:ph type="sldNum" sz="quarter" idx="12"/>
          </p:nvPr>
        </p:nvSpPr>
        <p:spPr>
          <a:xfrm>
            <a:off x="8649024" y="4752801"/>
            <a:ext cx="456900" cy="468600"/>
          </a:xfrm>
        </p:spPr>
        <p:txBody>
          <a:bodyPr/>
          <a:lstStyle/>
          <a:p>
            <a:fld id="{34B4660C-0E7B-44F0-A7FC-9EDD74691BD5}" type="slidenum">
              <a:rPr lang="zh-TW" altLang="en-US" smtClean="0"/>
              <a:t>18</a:t>
            </a:fld>
            <a:endParaRPr lang="zh-TW" altLang="en-US" dirty="0"/>
          </a:p>
        </p:txBody>
      </p:sp>
      <p:sp>
        <p:nvSpPr>
          <p:cNvPr id="5" name="橢圓 4">
            <a:extLst>
              <a:ext uri="{FF2B5EF4-FFF2-40B4-BE49-F238E27FC236}">
                <a16:creationId xmlns:a16="http://schemas.microsoft.com/office/drawing/2014/main" id="{32B44E4F-CCA1-5F46-8B94-3E6B37B3AD19}"/>
              </a:ext>
            </a:extLst>
          </p:cNvPr>
          <p:cNvSpPr/>
          <p:nvPr/>
        </p:nvSpPr>
        <p:spPr>
          <a:xfrm>
            <a:off x="2029539" y="4293695"/>
            <a:ext cx="321734" cy="321733"/>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ln>
                <a:solidFill>
                  <a:schemeClr val="accent1"/>
                </a:solidFill>
              </a:ln>
              <a:latin typeface="Microsoft JhengHei Light" panose="020B0304030504040204" pitchFamily="34" charset="-120"/>
              <a:ea typeface="Microsoft JhengHei Light" panose="020B0304030504040204" pitchFamily="34" charset="-120"/>
            </a:endParaRPr>
          </a:p>
        </p:txBody>
      </p:sp>
      <p:sp>
        <p:nvSpPr>
          <p:cNvPr id="6" name="橢圓 5">
            <a:extLst>
              <a:ext uri="{FF2B5EF4-FFF2-40B4-BE49-F238E27FC236}">
                <a16:creationId xmlns:a16="http://schemas.microsoft.com/office/drawing/2014/main" id="{03826E9C-1742-D340-A971-AF5A43E23DA1}"/>
              </a:ext>
            </a:extLst>
          </p:cNvPr>
          <p:cNvSpPr/>
          <p:nvPr/>
        </p:nvSpPr>
        <p:spPr>
          <a:xfrm>
            <a:off x="2735022" y="4288391"/>
            <a:ext cx="321734" cy="321733"/>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ln>
                <a:solidFill>
                  <a:schemeClr val="accent1"/>
                </a:solidFill>
              </a:ln>
              <a:latin typeface="Microsoft JhengHei Light" panose="020B0304030504040204" pitchFamily="34" charset="-120"/>
              <a:ea typeface="Microsoft JhengHei Light" panose="020B0304030504040204" pitchFamily="34" charset="-120"/>
            </a:endParaRPr>
          </a:p>
        </p:txBody>
      </p:sp>
      <p:sp>
        <p:nvSpPr>
          <p:cNvPr id="7" name="橢圓 6">
            <a:extLst>
              <a:ext uri="{FF2B5EF4-FFF2-40B4-BE49-F238E27FC236}">
                <a16:creationId xmlns:a16="http://schemas.microsoft.com/office/drawing/2014/main" id="{E0834A7A-8CAC-7C4D-997E-DB4D15A4D8D2}"/>
              </a:ext>
            </a:extLst>
          </p:cNvPr>
          <p:cNvSpPr/>
          <p:nvPr/>
        </p:nvSpPr>
        <p:spPr>
          <a:xfrm>
            <a:off x="4773245" y="4288394"/>
            <a:ext cx="321734" cy="3217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latin typeface="Microsoft JhengHei Light" panose="020B0304030504040204" pitchFamily="34" charset="-120"/>
              <a:ea typeface="Microsoft JhengHei Light" panose="020B0304030504040204" pitchFamily="34" charset="-120"/>
            </a:endParaRPr>
          </a:p>
        </p:txBody>
      </p:sp>
      <p:sp>
        <p:nvSpPr>
          <p:cNvPr id="8" name="橢圓 7">
            <a:extLst>
              <a:ext uri="{FF2B5EF4-FFF2-40B4-BE49-F238E27FC236}">
                <a16:creationId xmlns:a16="http://schemas.microsoft.com/office/drawing/2014/main" id="{1BAC5057-A4C0-5E4B-A720-D75FD3DA88AD}"/>
              </a:ext>
            </a:extLst>
          </p:cNvPr>
          <p:cNvSpPr/>
          <p:nvPr/>
        </p:nvSpPr>
        <p:spPr>
          <a:xfrm>
            <a:off x="4103701" y="4288394"/>
            <a:ext cx="321734" cy="32173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latin typeface="Microsoft JhengHei Light" panose="020B0304030504040204" pitchFamily="34" charset="-120"/>
              <a:ea typeface="Microsoft JhengHei Light" panose="020B0304030504040204" pitchFamily="34" charset="-120"/>
            </a:endParaRPr>
          </a:p>
        </p:txBody>
      </p:sp>
      <p:sp>
        <p:nvSpPr>
          <p:cNvPr id="9" name="橢圓 8">
            <a:extLst>
              <a:ext uri="{FF2B5EF4-FFF2-40B4-BE49-F238E27FC236}">
                <a16:creationId xmlns:a16="http://schemas.microsoft.com/office/drawing/2014/main" id="{6A5630DC-D243-834E-8FD1-423AC627499E}"/>
              </a:ext>
            </a:extLst>
          </p:cNvPr>
          <p:cNvSpPr/>
          <p:nvPr/>
        </p:nvSpPr>
        <p:spPr>
          <a:xfrm>
            <a:off x="3434157" y="4291820"/>
            <a:ext cx="321734" cy="32173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latin typeface="Microsoft JhengHei Light" panose="020B0304030504040204" pitchFamily="34" charset="-120"/>
              <a:ea typeface="Microsoft JhengHei Light" panose="020B0304030504040204" pitchFamily="34" charset="-120"/>
            </a:endParaRPr>
          </a:p>
        </p:txBody>
      </p:sp>
      <p:sp>
        <p:nvSpPr>
          <p:cNvPr id="10" name="橢圓 9">
            <a:extLst>
              <a:ext uri="{FF2B5EF4-FFF2-40B4-BE49-F238E27FC236}">
                <a16:creationId xmlns:a16="http://schemas.microsoft.com/office/drawing/2014/main" id="{C39F7E5B-EE23-B04B-9726-80B5A29F8298}"/>
              </a:ext>
            </a:extLst>
          </p:cNvPr>
          <p:cNvSpPr/>
          <p:nvPr/>
        </p:nvSpPr>
        <p:spPr>
          <a:xfrm>
            <a:off x="6112333" y="4288392"/>
            <a:ext cx="321734" cy="3217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solidFill>
                <a:srgbClr val="00B050"/>
              </a:solidFill>
              <a:latin typeface="Microsoft JhengHei Light" panose="020B0304030504040204" pitchFamily="34" charset="-120"/>
              <a:ea typeface="Microsoft JhengHei Light" panose="020B0304030504040204" pitchFamily="34" charset="-120"/>
            </a:endParaRPr>
          </a:p>
        </p:txBody>
      </p:sp>
      <p:sp>
        <p:nvSpPr>
          <p:cNvPr id="11" name="橢圓 10">
            <a:extLst>
              <a:ext uri="{FF2B5EF4-FFF2-40B4-BE49-F238E27FC236}">
                <a16:creationId xmlns:a16="http://schemas.microsoft.com/office/drawing/2014/main" id="{313F0B57-5920-5D43-B1B7-62905F23BD68}"/>
              </a:ext>
            </a:extLst>
          </p:cNvPr>
          <p:cNvSpPr/>
          <p:nvPr/>
        </p:nvSpPr>
        <p:spPr>
          <a:xfrm>
            <a:off x="5442789" y="4288393"/>
            <a:ext cx="321734" cy="3217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solidFill>
                <a:srgbClr val="00B050"/>
              </a:solidFill>
              <a:latin typeface="Microsoft JhengHei Light" panose="020B0304030504040204" pitchFamily="34" charset="-120"/>
              <a:ea typeface="Microsoft JhengHei Light" panose="020B0304030504040204" pitchFamily="34" charset="-120"/>
            </a:endParaRPr>
          </a:p>
        </p:txBody>
      </p:sp>
      <p:sp>
        <p:nvSpPr>
          <p:cNvPr id="12" name="矩形 11">
            <a:extLst>
              <a:ext uri="{FF2B5EF4-FFF2-40B4-BE49-F238E27FC236}">
                <a16:creationId xmlns:a16="http://schemas.microsoft.com/office/drawing/2014/main" id="{F1E716F1-03B2-C74C-8AE2-3BF5491DC4FF}"/>
              </a:ext>
            </a:extLst>
          </p:cNvPr>
          <p:cNvSpPr/>
          <p:nvPr/>
        </p:nvSpPr>
        <p:spPr>
          <a:xfrm>
            <a:off x="2029541" y="852886"/>
            <a:ext cx="2743000" cy="34290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JhengHei" panose="020B0604030504040204" pitchFamily="34" charset="-120"/>
                <a:ea typeface="Microsoft JhengHei" panose="020B0604030504040204" pitchFamily="34" charset="-120"/>
              </a:rPr>
              <a:t>CBFHSS v2 project Start</a:t>
            </a:r>
            <a:endParaRPr kumimoji="1" lang="zh-TW" altLang="en-US" dirty="0">
              <a:latin typeface="Microsoft JhengHei" panose="020B0604030504040204" pitchFamily="34" charset="-120"/>
              <a:ea typeface="Microsoft JhengHei" panose="020B0604030504040204" pitchFamily="34" charset="-120"/>
            </a:endParaRPr>
          </a:p>
        </p:txBody>
      </p:sp>
      <p:sp>
        <p:nvSpPr>
          <p:cNvPr id="13" name="矩形 12">
            <a:extLst>
              <a:ext uri="{FF2B5EF4-FFF2-40B4-BE49-F238E27FC236}">
                <a16:creationId xmlns:a16="http://schemas.microsoft.com/office/drawing/2014/main" id="{F51AC98D-133A-434E-8FF2-FF843CBCC299}"/>
              </a:ext>
            </a:extLst>
          </p:cNvPr>
          <p:cNvSpPr/>
          <p:nvPr/>
        </p:nvSpPr>
        <p:spPr>
          <a:xfrm>
            <a:off x="2735023" y="1249233"/>
            <a:ext cx="2922046" cy="34290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buClrTx/>
            </a:pPr>
            <a:r>
              <a:rPr lang="en-TW" altLang="en-TW"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rPr>
              <a:t>DB and Program architecture</a:t>
            </a:r>
          </a:p>
        </p:txBody>
      </p:sp>
      <p:sp>
        <p:nvSpPr>
          <p:cNvPr id="19" name="矩形 18">
            <a:extLst>
              <a:ext uri="{FF2B5EF4-FFF2-40B4-BE49-F238E27FC236}">
                <a16:creationId xmlns:a16="http://schemas.microsoft.com/office/drawing/2014/main" id="{9FCF439F-7250-A64D-B5A5-C0135EAD69E6}"/>
              </a:ext>
            </a:extLst>
          </p:cNvPr>
          <p:cNvSpPr/>
          <p:nvPr/>
        </p:nvSpPr>
        <p:spPr>
          <a:xfrm>
            <a:off x="4103702" y="2047281"/>
            <a:ext cx="2194462" cy="32173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JhengHei" panose="020B0604030504040204" pitchFamily="34" charset="-120"/>
                <a:ea typeface="Microsoft JhengHei" panose="020B0604030504040204" pitchFamily="34" charset="-120"/>
              </a:rPr>
              <a:t>Website Develop</a:t>
            </a:r>
            <a:endParaRPr kumimoji="1" lang="zh-TW" altLang="en-US" dirty="0">
              <a:latin typeface="Microsoft JhengHei" panose="020B0604030504040204" pitchFamily="34" charset="-120"/>
              <a:ea typeface="Microsoft JhengHei" panose="020B0604030504040204" pitchFamily="34" charset="-120"/>
            </a:endParaRPr>
          </a:p>
        </p:txBody>
      </p:sp>
      <p:sp>
        <p:nvSpPr>
          <p:cNvPr id="20" name="文字方塊 19">
            <a:extLst>
              <a:ext uri="{FF2B5EF4-FFF2-40B4-BE49-F238E27FC236}">
                <a16:creationId xmlns:a16="http://schemas.microsoft.com/office/drawing/2014/main" id="{F209B6FF-F46B-694E-B4D1-3D4C2AC6BD10}"/>
              </a:ext>
            </a:extLst>
          </p:cNvPr>
          <p:cNvSpPr txBox="1"/>
          <p:nvPr/>
        </p:nvSpPr>
        <p:spPr>
          <a:xfrm>
            <a:off x="1548846" y="4741207"/>
            <a:ext cx="1281545" cy="276999"/>
          </a:xfrm>
          <a:prstGeom prst="rect">
            <a:avLst/>
          </a:prstGeom>
          <a:noFill/>
        </p:spPr>
        <p:txBody>
          <a:bodyPr wrap="square" rtlCol="0">
            <a:spAutoFit/>
          </a:bodyPr>
          <a:lstStyle/>
          <a:p>
            <a:pPr algn="ctr"/>
            <a:r>
              <a:rPr kumimoji="1" lang="en-US" altLang="zh-TW" sz="1200" dirty="0">
                <a:latin typeface="Microsoft JhengHei Light" panose="020B0304030504040204" pitchFamily="34" charset="-120"/>
                <a:ea typeface="Microsoft JhengHei Light" panose="020B0304030504040204" pitchFamily="34" charset="-120"/>
              </a:rPr>
              <a:t>2020/8</a:t>
            </a:r>
            <a:endParaRPr kumimoji="1" lang="zh-TW" altLang="en-US" sz="1200" dirty="0">
              <a:latin typeface="Microsoft JhengHei Light" panose="020B0304030504040204" pitchFamily="34" charset="-120"/>
              <a:ea typeface="Microsoft JhengHei Light" panose="020B0304030504040204" pitchFamily="34" charset="-120"/>
            </a:endParaRPr>
          </a:p>
        </p:txBody>
      </p:sp>
      <p:sp>
        <p:nvSpPr>
          <p:cNvPr id="23" name="文字方塊 22">
            <a:extLst>
              <a:ext uri="{FF2B5EF4-FFF2-40B4-BE49-F238E27FC236}">
                <a16:creationId xmlns:a16="http://schemas.microsoft.com/office/drawing/2014/main" id="{C65BD776-FB40-9D48-B128-50734E1A1911}"/>
              </a:ext>
            </a:extLst>
          </p:cNvPr>
          <p:cNvSpPr txBox="1"/>
          <p:nvPr/>
        </p:nvSpPr>
        <p:spPr>
          <a:xfrm>
            <a:off x="2243479" y="4729824"/>
            <a:ext cx="1281545" cy="276999"/>
          </a:xfrm>
          <a:prstGeom prst="rect">
            <a:avLst/>
          </a:prstGeom>
          <a:noFill/>
          <a:ln>
            <a:noFill/>
          </a:ln>
        </p:spPr>
        <p:txBody>
          <a:bodyPr wrap="square" rtlCol="0">
            <a:spAutoFit/>
          </a:bodyPr>
          <a:lstStyle/>
          <a:p>
            <a:pPr algn="ctr"/>
            <a:r>
              <a:rPr kumimoji="1" lang="en-US" altLang="zh-TW" sz="1200" dirty="0">
                <a:latin typeface="Microsoft JhengHei Light" panose="020B0304030504040204" pitchFamily="34" charset="-120"/>
                <a:ea typeface="Microsoft JhengHei Light" panose="020B0304030504040204" pitchFamily="34" charset="-120"/>
              </a:rPr>
              <a:t>2020/9</a:t>
            </a:r>
            <a:endParaRPr kumimoji="1" lang="zh-TW" altLang="en-US" sz="1200" dirty="0">
              <a:latin typeface="Microsoft JhengHei Light" panose="020B0304030504040204" pitchFamily="34" charset="-120"/>
              <a:ea typeface="Microsoft JhengHei Light" panose="020B0304030504040204" pitchFamily="34" charset="-120"/>
            </a:endParaRPr>
          </a:p>
        </p:txBody>
      </p:sp>
      <p:sp>
        <p:nvSpPr>
          <p:cNvPr id="24" name="文字方塊 23">
            <a:extLst>
              <a:ext uri="{FF2B5EF4-FFF2-40B4-BE49-F238E27FC236}">
                <a16:creationId xmlns:a16="http://schemas.microsoft.com/office/drawing/2014/main" id="{8ED9D2B2-86BF-EB4C-B672-FC2E8CA8DEF8}"/>
              </a:ext>
            </a:extLst>
          </p:cNvPr>
          <p:cNvSpPr txBox="1"/>
          <p:nvPr/>
        </p:nvSpPr>
        <p:spPr>
          <a:xfrm>
            <a:off x="2944045" y="4726395"/>
            <a:ext cx="1281545" cy="276999"/>
          </a:xfrm>
          <a:prstGeom prst="rect">
            <a:avLst/>
          </a:prstGeom>
          <a:noFill/>
          <a:ln>
            <a:noFill/>
          </a:ln>
        </p:spPr>
        <p:txBody>
          <a:bodyPr wrap="square" rtlCol="0">
            <a:spAutoFit/>
          </a:bodyPr>
          <a:lstStyle/>
          <a:p>
            <a:pPr algn="ctr"/>
            <a:r>
              <a:rPr kumimoji="1" lang="en-US" altLang="zh-TW" sz="1200" dirty="0">
                <a:latin typeface="Microsoft JhengHei Light" panose="020B0304030504040204" pitchFamily="34" charset="-120"/>
                <a:ea typeface="Microsoft JhengHei Light" panose="020B0304030504040204" pitchFamily="34" charset="-120"/>
              </a:rPr>
              <a:t>2020/10</a:t>
            </a:r>
            <a:endParaRPr kumimoji="1" lang="zh-TW" altLang="en-US" sz="1200" dirty="0">
              <a:latin typeface="Microsoft JhengHei Light" panose="020B0304030504040204" pitchFamily="34" charset="-120"/>
              <a:ea typeface="Microsoft JhengHei Light" panose="020B0304030504040204" pitchFamily="34" charset="-120"/>
            </a:endParaRPr>
          </a:p>
        </p:txBody>
      </p:sp>
      <p:sp>
        <p:nvSpPr>
          <p:cNvPr id="30" name="文字方塊 23">
            <a:extLst>
              <a:ext uri="{FF2B5EF4-FFF2-40B4-BE49-F238E27FC236}">
                <a16:creationId xmlns:a16="http://schemas.microsoft.com/office/drawing/2014/main" id="{3C9AF3B6-3FFA-A249-8F5D-A63ED07BC7BA}"/>
              </a:ext>
            </a:extLst>
          </p:cNvPr>
          <p:cNvSpPr txBox="1"/>
          <p:nvPr/>
        </p:nvSpPr>
        <p:spPr>
          <a:xfrm>
            <a:off x="3621098" y="4741207"/>
            <a:ext cx="1281545" cy="276999"/>
          </a:xfrm>
          <a:prstGeom prst="rect">
            <a:avLst/>
          </a:prstGeom>
          <a:noFill/>
          <a:ln>
            <a:noFill/>
          </a:ln>
        </p:spPr>
        <p:txBody>
          <a:bodyPr wrap="square" rtlCol="0">
            <a:spAutoFit/>
          </a:bodyPr>
          <a:lstStyle/>
          <a:p>
            <a:pPr algn="ctr"/>
            <a:r>
              <a:rPr kumimoji="1" lang="en-US" altLang="zh-TW" sz="1200" dirty="0">
                <a:latin typeface="Microsoft JhengHei Light" panose="020B0304030504040204" pitchFamily="34" charset="-120"/>
                <a:ea typeface="Microsoft JhengHei Light" panose="020B0304030504040204" pitchFamily="34" charset="-120"/>
              </a:rPr>
              <a:t>2020/12</a:t>
            </a:r>
            <a:endParaRPr kumimoji="1" lang="zh-TW" altLang="en-US" sz="1200" dirty="0">
              <a:latin typeface="Microsoft JhengHei Light" panose="020B0304030504040204" pitchFamily="34" charset="-120"/>
              <a:ea typeface="Microsoft JhengHei Light" panose="020B0304030504040204" pitchFamily="34" charset="-120"/>
            </a:endParaRPr>
          </a:p>
        </p:txBody>
      </p:sp>
      <p:sp>
        <p:nvSpPr>
          <p:cNvPr id="32" name="文字方塊 23">
            <a:extLst>
              <a:ext uri="{FF2B5EF4-FFF2-40B4-BE49-F238E27FC236}">
                <a16:creationId xmlns:a16="http://schemas.microsoft.com/office/drawing/2014/main" id="{21EB65DE-65E3-0E42-BE65-E5E680D999CF}"/>
              </a:ext>
            </a:extLst>
          </p:cNvPr>
          <p:cNvSpPr txBox="1"/>
          <p:nvPr/>
        </p:nvSpPr>
        <p:spPr>
          <a:xfrm>
            <a:off x="4297196" y="4734580"/>
            <a:ext cx="1281545" cy="276999"/>
          </a:xfrm>
          <a:prstGeom prst="rect">
            <a:avLst/>
          </a:prstGeom>
          <a:noFill/>
          <a:ln>
            <a:noFill/>
          </a:ln>
        </p:spPr>
        <p:txBody>
          <a:bodyPr wrap="square" rtlCol="0">
            <a:spAutoFit/>
          </a:bodyPr>
          <a:lstStyle/>
          <a:p>
            <a:pPr algn="ctr"/>
            <a:r>
              <a:rPr kumimoji="1" lang="en-US" altLang="zh-TW" sz="1200" dirty="0">
                <a:latin typeface="Microsoft JhengHei Light" panose="020B0304030504040204" pitchFamily="34" charset="-120"/>
                <a:ea typeface="Microsoft JhengHei Light" panose="020B0304030504040204" pitchFamily="34" charset="-120"/>
              </a:rPr>
              <a:t>2020/12</a:t>
            </a:r>
            <a:endParaRPr kumimoji="1" lang="zh-TW" altLang="en-US" sz="1200" dirty="0">
              <a:latin typeface="Microsoft JhengHei Light" panose="020B0304030504040204" pitchFamily="34" charset="-120"/>
              <a:ea typeface="Microsoft JhengHei Light" panose="020B0304030504040204" pitchFamily="34" charset="-120"/>
            </a:endParaRPr>
          </a:p>
        </p:txBody>
      </p:sp>
      <p:sp>
        <p:nvSpPr>
          <p:cNvPr id="33" name="文字方塊 23">
            <a:extLst>
              <a:ext uri="{FF2B5EF4-FFF2-40B4-BE49-F238E27FC236}">
                <a16:creationId xmlns:a16="http://schemas.microsoft.com/office/drawing/2014/main" id="{CD77DCB4-EA52-8A48-99FF-EA686788107A}"/>
              </a:ext>
            </a:extLst>
          </p:cNvPr>
          <p:cNvSpPr txBox="1"/>
          <p:nvPr/>
        </p:nvSpPr>
        <p:spPr>
          <a:xfrm>
            <a:off x="5657069" y="4729826"/>
            <a:ext cx="1281545" cy="276999"/>
          </a:xfrm>
          <a:prstGeom prst="rect">
            <a:avLst/>
          </a:prstGeom>
          <a:noFill/>
          <a:ln>
            <a:noFill/>
          </a:ln>
        </p:spPr>
        <p:txBody>
          <a:bodyPr wrap="square" rtlCol="0">
            <a:spAutoFit/>
          </a:bodyPr>
          <a:lstStyle/>
          <a:p>
            <a:pPr algn="ctr"/>
            <a:r>
              <a:rPr kumimoji="1" lang="en-US" altLang="zh-TW" sz="1200" dirty="0">
                <a:latin typeface="Microsoft JhengHei Light" panose="020B0304030504040204" pitchFamily="34" charset="-120"/>
                <a:ea typeface="Microsoft JhengHei Light" panose="020B0304030504040204" pitchFamily="34" charset="-120"/>
              </a:rPr>
              <a:t>2020/4</a:t>
            </a:r>
          </a:p>
        </p:txBody>
      </p:sp>
      <p:sp>
        <p:nvSpPr>
          <p:cNvPr id="34" name="文字方塊 23">
            <a:extLst>
              <a:ext uri="{FF2B5EF4-FFF2-40B4-BE49-F238E27FC236}">
                <a16:creationId xmlns:a16="http://schemas.microsoft.com/office/drawing/2014/main" id="{3057C23C-3801-B841-8DE0-10EE5F874EAB}"/>
              </a:ext>
            </a:extLst>
          </p:cNvPr>
          <p:cNvSpPr txBox="1"/>
          <p:nvPr/>
        </p:nvSpPr>
        <p:spPr>
          <a:xfrm>
            <a:off x="4948562" y="4734599"/>
            <a:ext cx="1281545" cy="276999"/>
          </a:xfrm>
          <a:prstGeom prst="rect">
            <a:avLst/>
          </a:prstGeom>
          <a:noFill/>
          <a:ln>
            <a:noFill/>
          </a:ln>
        </p:spPr>
        <p:txBody>
          <a:bodyPr wrap="square" rtlCol="0">
            <a:spAutoFit/>
          </a:bodyPr>
          <a:lstStyle/>
          <a:p>
            <a:pPr algn="ctr"/>
            <a:r>
              <a:rPr kumimoji="1" lang="en-US" altLang="zh-TW" sz="1200" dirty="0">
                <a:latin typeface="Microsoft JhengHei Light" panose="020B0304030504040204" pitchFamily="34" charset="-120"/>
                <a:ea typeface="Microsoft JhengHei Light" panose="020B0304030504040204" pitchFamily="34" charset="-120"/>
              </a:rPr>
              <a:t>2021/1</a:t>
            </a:r>
            <a:endParaRPr kumimoji="1" lang="zh-TW" altLang="en-US" sz="1200" dirty="0">
              <a:latin typeface="Microsoft JhengHei Light" panose="020B0304030504040204" pitchFamily="34" charset="-120"/>
              <a:ea typeface="Microsoft JhengHei Light" panose="020B0304030504040204" pitchFamily="34" charset="-120"/>
            </a:endParaRPr>
          </a:p>
        </p:txBody>
      </p:sp>
      <p:sp>
        <p:nvSpPr>
          <p:cNvPr id="40" name="矩形 13">
            <a:extLst>
              <a:ext uri="{FF2B5EF4-FFF2-40B4-BE49-F238E27FC236}">
                <a16:creationId xmlns:a16="http://schemas.microsoft.com/office/drawing/2014/main" id="{EE2853FA-1E30-994A-9D22-4C430E98846F}"/>
              </a:ext>
            </a:extLst>
          </p:cNvPr>
          <p:cNvSpPr/>
          <p:nvPr/>
        </p:nvSpPr>
        <p:spPr>
          <a:xfrm>
            <a:off x="3434158" y="1645580"/>
            <a:ext cx="2649401" cy="34290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JhengHei" panose="020B0604030504040204" pitchFamily="34" charset="-120"/>
                <a:ea typeface="Microsoft JhengHei" panose="020B0604030504040204" pitchFamily="34" charset="-120"/>
              </a:rPr>
              <a:t>Software Develop</a:t>
            </a:r>
            <a:endParaRPr kumimoji="1" lang="zh-TW" altLang="en-US" dirty="0">
              <a:latin typeface="Microsoft JhengHei" panose="020B0604030504040204" pitchFamily="34" charset="-120"/>
              <a:ea typeface="Microsoft JhengHei" panose="020B0604030504040204" pitchFamily="34" charset="-120"/>
            </a:endParaRPr>
          </a:p>
        </p:txBody>
      </p:sp>
      <p:sp>
        <p:nvSpPr>
          <p:cNvPr id="41" name="矩形 17">
            <a:extLst>
              <a:ext uri="{FF2B5EF4-FFF2-40B4-BE49-F238E27FC236}">
                <a16:creationId xmlns:a16="http://schemas.microsoft.com/office/drawing/2014/main" id="{FFBF427C-3313-3746-B60D-133D31FA4C2F}"/>
              </a:ext>
            </a:extLst>
          </p:cNvPr>
          <p:cNvSpPr/>
          <p:nvPr/>
        </p:nvSpPr>
        <p:spPr>
          <a:xfrm>
            <a:off x="4772541" y="2425244"/>
            <a:ext cx="2262742" cy="3429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JhengHei" panose="020B0604030504040204" pitchFamily="34" charset="-120"/>
                <a:ea typeface="Microsoft JhengHei" panose="020B0604030504040204" pitchFamily="34" charset="-120"/>
              </a:rPr>
              <a:t>Deploy in single school</a:t>
            </a:r>
            <a:endParaRPr kumimoji="1" lang="zh-TW" altLang="en-US" dirty="0">
              <a:latin typeface="Microsoft JhengHei" panose="020B0604030504040204" pitchFamily="34" charset="-120"/>
              <a:ea typeface="Microsoft JhengHei" panose="020B0604030504040204" pitchFamily="34" charset="-120"/>
            </a:endParaRPr>
          </a:p>
        </p:txBody>
      </p:sp>
      <p:sp>
        <p:nvSpPr>
          <p:cNvPr id="42" name="矩形 11">
            <a:extLst>
              <a:ext uri="{FF2B5EF4-FFF2-40B4-BE49-F238E27FC236}">
                <a16:creationId xmlns:a16="http://schemas.microsoft.com/office/drawing/2014/main" id="{045B02E3-4971-C945-8BEF-EE0519BAC35A}"/>
              </a:ext>
            </a:extLst>
          </p:cNvPr>
          <p:cNvSpPr/>
          <p:nvPr/>
        </p:nvSpPr>
        <p:spPr>
          <a:xfrm>
            <a:off x="5442789" y="2845742"/>
            <a:ext cx="1732452" cy="34290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JhengHei" panose="020B0604030504040204" pitchFamily="34" charset="-120"/>
                <a:ea typeface="Microsoft JhengHei" panose="020B0604030504040204" pitchFamily="34" charset="-120"/>
              </a:rPr>
              <a:t>Public Test</a:t>
            </a:r>
            <a:endParaRPr kumimoji="1" lang="zh-TW" altLang="en-US" dirty="0">
              <a:latin typeface="Microsoft JhengHei" panose="020B0604030504040204" pitchFamily="34" charset="-120"/>
              <a:ea typeface="Microsoft JhengHei" panose="020B0604030504040204" pitchFamily="34" charset="-120"/>
            </a:endParaRPr>
          </a:p>
        </p:txBody>
      </p:sp>
      <p:sp>
        <p:nvSpPr>
          <p:cNvPr id="46" name="矩形 15">
            <a:extLst>
              <a:ext uri="{FF2B5EF4-FFF2-40B4-BE49-F238E27FC236}">
                <a16:creationId xmlns:a16="http://schemas.microsoft.com/office/drawing/2014/main" id="{E4A8E9B4-3783-6D45-AB11-C267F3E673A6}"/>
              </a:ext>
            </a:extLst>
          </p:cNvPr>
          <p:cNvSpPr/>
          <p:nvPr/>
        </p:nvSpPr>
        <p:spPr>
          <a:xfrm>
            <a:off x="6112334" y="3250467"/>
            <a:ext cx="1613414" cy="32173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JhengHei" panose="020B0604030504040204" pitchFamily="34" charset="-120"/>
                <a:ea typeface="Microsoft JhengHei" panose="020B0604030504040204" pitchFamily="34" charset="-120"/>
              </a:rPr>
              <a:t>Official Launch</a:t>
            </a:r>
            <a:endParaRPr kumimoji="1" lang="zh-TW" altLang="en-US" dirty="0">
              <a:latin typeface="Microsoft JhengHei" panose="020B0604030504040204" pitchFamily="34" charset="-120"/>
              <a:ea typeface="Microsoft JhengHei" panose="020B0604030504040204" pitchFamily="34" charset="-120"/>
            </a:endParaRPr>
          </a:p>
        </p:txBody>
      </p:sp>
      <p:sp>
        <p:nvSpPr>
          <p:cNvPr id="18" name="Rectangle 6">
            <a:extLst>
              <a:ext uri="{FF2B5EF4-FFF2-40B4-BE49-F238E27FC236}">
                <a16:creationId xmlns:a16="http://schemas.microsoft.com/office/drawing/2014/main" id="{E524CE58-F478-B645-9F45-F83B73E85613}"/>
              </a:ext>
            </a:extLst>
          </p:cNvPr>
          <p:cNvSpPr>
            <a:spLocks noChangeArrowheads="1"/>
          </p:cNvSpPr>
          <p:nvPr/>
        </p:nvSpPr>
        <p:spPr bwMode="auto">
          <a:xfrm>
            <a:off x="0" y="285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TW" altLang="en-TW" sz="800" b="0" i="0" u="none" strike="noStrike" cap="none" normalizeH="0" baseline="0" dirty="0">
                <a:ln>
                  <a:noFill/>
                </a:ln>
                <a:solidFill>
                  <a:schemeClr val="tx1"/>
                </a:solidFill>
                <a:effectLst/>
              </a:rPr>
            </a:br>
            <a:endParaRPr kumimoji="0" lang="en-TW" altLang="en-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07614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21"/>
          <p:cNvSpPr txBox="1">
            <a:spLocks noGrp="1"/>
          </p:cNvSpPr>
          <p:nvPr>
            <p:ph type="title"/>
          </p:nvPr>
        </p:nvSpPr>
        <p:spPr>
          <a:xfrm>
            <a:off x="445067" y="389690"/>
            <a:ext cx="8432408" cy="1082700"/>
          </a:xfrm>
          <a:prstGeom prst="rect">
            <a:avLst/>
          </a:prstGeom>
        </p:spPr>
        <p:txBody>
          <a:bodyPr spcFirstLastPara="1" wrap="square" lIns="0" tIns="0" rIns="0" bIns="0" anchor="ctr" anchorCtr="0">
            <a:noAutofit/>
          </a:bodyPr>
          <a:lstStyle/>
          <a:p>
            <a:pPr lvl="0"/>
            <a:r>
              <a:rPr lang="en-US" altLang="zh-CN" sz="2800" dirty="0"/>
              <a:t>CBFHSS v2 Development Goals</a:t>
            </a:r>
            <a:endParaRPr lang="zh-CN" altLang="en-US" sz="2800" dirty="0"/>
          </a:p>
        </p:txBody>
      </p:sp>
      <p:sp>
        <p:nvSpPr>
          <p:cNvPr id="1007" name="Google Shape;1007;p21"/>
          <p:cNvSpPr txBox="1">
            <a:spLocks noGrp="1"/>
          </p:cNvSpPr>
          <p:nvPr>
            <p:ph type="body" idx="1"/>
          </p:nvPr>
        </p:nvSpPr>
        <p:spPr>
          <a:xfrm>
            <a:off x="445067" y="1472390"/>
            <a:ext cx="8203958" cy="2640900"/>
          </a:xfrm>
          <a:prstGeom prst="rect">
            <a:avLst/>
          </a:prstGeom>
        </p:spPr>
        <p:txBody>
          <a:bodyPr spcFirstLastPara="1" wrap="square" lIns="0" tIns="0" rIns="0" bIns="0" anchor="t" anchorCtr="0">
            <a:noAutofit/>
          </a:bodyPr>
          <a:lstStyle/>
          <a:p>
            <a:pPr marL="342900"/>
            <a:r>
              <a:rPr lang="en-US" altLang="zh-CN" sz="1800" dirty="0">
                <a:solidFill>
                  <a:schemeClr val="tx1"/>
                </a:solidFill>
                <a:latin typeface="微軟正黑體 Light" panose="020B0304030504040204" pitchFamily="34" charset="-120"/>
                <a:ea typeface="微軟正黑體 Light" panose="020B0304030504040204" pitchFamily="34" charset="-120"/>
                <a:cs typeface="Arial"/>
                <a:sym typeface="Arial"/>
              </a:rPr>
              <a:t>Code refactoring -&gt; </a:t>
            </a:r>
            <a:r>
              <a:rPr lang="en-US" sz="1800" dirty="0">
                <a:solidFill>
                  <a:schemeClr val="tx1"/>
                </a:solidFill>
                <a:latin typeface="微軟正黑體 Light" panose="020B0304030504040204" pitchFamily="34" charset="-120"/>
                <a:ea typeface="微軟正黑體 Light" panose="020B0304030504040204" pitchFamily="34" charset="-120"/>
                <a:cs typeface="Arial"/>
              </a:rPr>
              <a:t>Readable </a:t>
            </a:r>
            <a:r>
              <a:rPr lang="en-US" altLang="zh-CN" sz="1800" dirty="0">
                <a:solidFill>
                  <a:schemeClr val="tx1"/>
                </a:solidFill>
                <a:latin typeface="微軟正黑體 Light" panose="020B0304030504040204" pitchFamily="34" charset="-120"/>
                <a:ea typeface="微軟正黑體 Light" panose="020B0304030504040204" pitchFamily="34" charset="-120"/>
                <a:cs typeface="Arial"/>
                <a:sym typeface="Arial"/>
              </a:rPr>
              <a:t>Code</a:t>
            </a:r>
            <a:r>
              <a:rPr lang="en-US" dirty="0"/>
              <a:t> </a:t>
            </a:r>
            <a:endParaRPr lang="en-US" altLang="zh-TW" sz="1800" dirty="0">
              <a:solidFill>
                <a:schemeClr val="tx1"/>
              </a:solidFill>
              <a:latin typeface="微軟正黑體 Light" panose="020B0304030504040204" pitchFamily="34" charset="-120"/>
              <a:ea typeface="微軟正黑體 Light" panose="020B0304030504040204" pitchFamily="34" charset="-120"/>
              <a:cs typeface="Arial"/>
              <a:sym typeface="Arial"/>
            </a:endParaRPr>
          </a:p>
          <a:p>
            <a:pPr marL="342900"/>
            <a:r>
              <a:rPr lang="en-US" altLang="zh-TW" sz="1800" dirty="0">
                <a:solidFill>
                  <a:schemeClr val="tx1"/>
                </a:solidFill>
                <a:latin typeface="微軟正黑體 Light" panose="020B0304030504040204" pitchFamily="34" charset="-120"/>
                <a:ea typeface="微軟正黑體 Light" panose="020B0304030504040204" pitchFamily="34" charset="-120"/>
                <a:cs typeface="Arial"/>
                <a:sym typeface="Arial"/>
              </a:rPr>
              <a:t>Database normalization -&gt; increase inquiry efficiency</a:t>
            </a:r>
          </a:p>
          <a:p>
            <a:pPr marL="342900"/>
            <a:r>
              <a:rPr lang="en-US" altLang="zh-TW" sz="1800" dirty="0">
                <a:solidFill>
                  <a:schemeClr val="tx1"/>
                </a:solidFill>
                <a:latin typeface="微軟正黑體 Light" panose="020B0304030504040204" pitchFamily="34" charset="-120"/>
                <a:ea typeface="微軟正黑體 Light" panose="020B0304030504040204" pitchFamily="34" charset="-120"/>
                <a:cs typeface="Arial"/>
                <a:sym typeface="Arial"/>
              </a:rPr>
              <a:t>CBFHSS for offices -&gt;</a:t>
            </a:r>
            <a:r>
              <a:rPr lang="zh-TW" altLang="en-US" sz="1800" dirty="0">
                <a:solidFill>
                  <a:schemeClr val="tx1"/>
                </a:solidFill>
                <a:latin typeface="微軟正黑體 Light" panose="020B0304030504040204" pitchFamily="34" charset="-120"/>
                <a:ea typeface="微軟正黑體 Light" panose="020B0304030504040204" pitchFamily="34" charset="-120"/>
                <a:cs typeface="Arial"/>
                <a:sym typeface="Arial"/>
              </a:rPr>
              <a:t> </a:t>
            </a:r>
            <a:r>
              <a:rPr lang="en-US" altLang="zh-TW" sz="1800" dirty="0">
                <a:solidFill>
                  <a:schemeClr val="tx1"/>
                </a:solidFill>
                <a:latin typeface="微軟正黑體 Light" panose="020B0304030504040204" pitchFamily="34" charset="-120"/>
                <a:ea typeface="微軟正黑體 Light" panose="020B0304030504040204" pitchFamily="34" charset="-120"/>
                <a:cs typeface="Arial"/>
                <a:sym typeface="Arial"/>
              </a:rPr>
              <a:t>Extend the use to the entire campus</a:t>
            </a:r>
          </a:p>
          <a:p>
            <a:pPr marL="342900"/>
            <a:r>
              <a:rPr lang="en-US" altLang="zh-TW" sz="1800" dirty="0">
                <a:solidFill>
                  <a:schemeClr val="tx1"/>
                </a:solidFill>
                <a:latin typeface="微軟正黑體 Light" panose="020B0304030504040204" pitchFamily="34" charset="-120"/>
                <a:ea typeface="微軟正黑體 Light" panose="020B0304030504040204" pitchFamily="34" charset="-120"/>
                <a:cs typeface="Arial"/>
                <a:sym typeface="Arial"/>
              </a:rPr>
              <a:t>User interface design -&gt;</a:t>
            </a:r>
            <a:r>
              <a:rPr lang="zh-TW" altLang="en-US" sz="1800" dirty="0">
                <a:solidFill>
                  <a:schemeClr val="tx1"/>
                </a:solidFill>
                <a:latin typeface="微軟正黑體 Light" panose="020B0304030504040204" pitchFamily="34" charset="-120"/>
                <a:ea typeface="微軟正黑體 Light" panose="020B0304030504040204" pitchFamily="34" charset="-120"/>
                <a:cs typeface="Arial"/>
                <a:sym typeface="Arial"/>
              </a:rPr>
              <a:t> </a:t>
            </a:r>
            <a:r>
              <a:rPr lang="en-US" altLang="zh-TW" sz="1800" dirty="0">
                <a:solidFill>
                  <a:schemeClr val="tx1"/>
                </a:solidFill>
                <a:latin typeface="微軟正黑體 Light" panose="020B0304030504040204" pitchFamily="34" charset="-120"/>
                <a:ea typeface="微軟正黑體 Light" panose="020B0304030504040204" pitchFamily="34" charset="-120"/>
                <a:cs typeface="Arial"/>
                <a:sym typeface="Arial"/>
              </a:rPr>
              <a:t>Design buttons to interact with Chatbot</a:t>
            </a:r>
          </a:p>
          <a:p>
            <a:pPr marL="342900"/>
            <a:r>
              <a:rPr lang="en-US" altLang="zh-TW" sz="1800" dirty="0">
                <a:solidFill>
                  <a:schemeClr val="tx1"/>
                </a:solidFill>
                <a:latin typeface="微軟正黑體 Light" panose="020B0304030504040204" pitchFamily="34" charset="-120"/>
                <a:ea typeface="微軟正黑體 Light" panose="020B0304030504040204" pitchFamily="34" charset="-120"/>
                <a:cs typeface="Arial"/>
                <a:sym typeface="Arial"/>
              </a:rPr>
              <a:t>Website develop -&gt; User </a:t>
            </a:r>
            <a:r>
              <a:rPr lang="en" altLang="zh-TW" sz="1800" dirty="0">
                <a:solidFill>
                  <a:schemeClr val="tx1"/>
                </a:solidFill>
                <a:latin typeface="微軟正黑體 Light" panose="020B0304030504040204" pitchFamily="34" charset="-120"/>
                <a:ea typeface="微軟正黑體 Light" panose="020B0304030504040204" pitchFamily="34" charset="-120"/>
                <a:cs typeface="Arial"/>
                <a:sym typeface="Arial"/>
              </a:rPr>
              <a:t>a</a:t>
            </a:r>
            <a:r>
              <a:rPr lang="en" altLang="zh-TW" sz="1800" dirty="0">
                <a:solidFill>
                  <a:schemeClr val="tx1"/>
                </a:solidFill>
                <a:latin typeface="微軟正黑體 Light" panose="020B0304030504040204" pitchFamily="34" charset="-120"/>
                <a:ea typeface="微軟正黑體 Light" panose="020B0304030504040204" pitchFamily="34" charset="-120"/>
                <a:cs typeface="Arial"/>
              </a:rPr>
              <a:t>uthority management</a:t>
            </a:r>
          </a:p>
          <a:p>
            <a:pPr marL="342900"/>
            <a:endParaRPr lang="en-US" altLang="zh-TW" sz="1800" dirty="0">
              <a:solidFill>
                <a:schemeClr val="tx1"/>
              </a:solidFill>
              <a:latin typeface="微軟正黑體 Light" panose="020B0304030504040204" pitchFamily="34" charset="-120"/>
              <a:ea typeface="微軟正黑體 Light" panose="020B0304030504040204" pitchFamily="34" charset="-120"/>
              <a:cs typeface="Arial"/>
              <a:sym typeface="Arial"/>
            </a:endParaRPr>
          </a:p>
          <a:p>
            <a:pPr marL="342900"/>
            <a:endParaRPr lang="en-US" altLang="zh-TW" sz="1800" dirty="0">
              <a:solidFill>
                <a:schemeClr val="tx1"/>
              </a:solidFill>
              <a:latin typeface="微軟正黑體 Light" panose="020B0304030504040204" pitchFamily="34" charset="-120"/>
              <a:ea typeface="微軟正黑體 Light" panose="020B0304030504040204" pitchFamily="34" charset="-120"/>
              <a:cs typeface="Arial"/>
              <a:sym typeface="Arial"/>
            </a:endParaRPr>
          </a:p>
          <a:p>
            <a:pPr marL="342900"/>
            <a:endParaRPr lang="en-US" altLang="zh-TW" sz="1800" dirty="0">
              <a:solidFill>
                <a:schemeClr val="tx1"/>
              </a:solidFill>
              <a:latin typeface="微軟正黑體 Light" panose="020B0304030504040204" pitchFamily="34" charset="-120"/>
              <a:ea typeface="微軟正黑體 Light" panose="020B0304030504040204" pitchFamily="34" charset="-120"/>
              <a:cs typeface="Arial"/>
              <a:sym typeface="Arial"/>
            </a:endParaRPr>
          </a:p>
        </p:txBody>
      </p:sp>
      <p:sp>
        <p:nvSpPr>
          <p:cNvPr id="1009" name="Google Shape;1009;p2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2239711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F7658DF-AC99-F740-810C-B5D4993CABBA}"/>
              </a:ext>
            </a:extLst>
          </p:cNvPr>
          <p:cNvSpPr>
            <a:spLocks noGrp="1"/>
          </p:cNvSpPr>
          <p:nvPr>
            <p:ph type="body" idx="1"/>
          </p:nvPr>
        </p:nvSpPr>
        <p:spPr>
          <a:xfrm>
            <a:off x="226540" y="1474124"/>
            <a:ext cx="6102220" cy="2640900"/>
          </a:xfrm>
        </p:spPr>
        <p:txBody>
          <a:bodyPr/>
          <a:lstStyle/>
          <a:p>
            <a:r>
              <a:rPr lang="en-US" dirty="0"/>
              <a:t>CBFHSS v2 is still under development</a:t>
            </a:r>
          </a:p>
          <a:p>
            <a:r>
              <a:rPr lang="en-US" dirty="0"/>
              <a:t>Different from CBFHSS v1, CBFHSS v2 all</a:t>
            </a:r>
            <a:r>
              <a:rPr lang="zh-TW" altLang="en-US" dirty="0"/>
              <a:t> </a:t>
            </a:r>
            <a:r>
              <a:rPr lang="en-US" altLang="zh-TW" dirty="0"/>
              <a:t>host on TWCC</a:t>
            </a:r>
            <a:endParaRPr lang="en-TW" dirty="0"/>
          </a:p>
          <a:p>
            <a:r>
              <a:rPr lang="en-US" dirty="0"/>
              <a:t>To learn some technologies we untouched before  </a:t>
            </a:r>
          </a:p>
          <a:p>
            <a:r>
              <a:rPr lang="en-US" dirty="0"/>
              <a:t>We finished setting up the host and database few days ago</a:t>
            </a:r>
            <a:endParaRPr lang="en-TW" dirty="0"/>
          </a:p>
          <a:p>
            <a:pPr marL="114300" indent="0">
              <a:buNone/>
            </a:pPr>
            <a:endParaRPr lang="en-TW" dirty="0"/>
          </a:p>
        </p:txBody>
      </p:sp>
      <p:sp>
        <p:nvSpPr>
          <p:cNvPr id="2" name="Title 1">
            <a:extLst>
              <a:ext uri="{FF2B5EF4-FFF2-40B4-BE49-F238E27FC236}">
                <a16:creationId xmlns:a16="http://schemas.microsoft.com/office/drawing/2014/main" id="{56354AEC-A5B5-7440-ABA1-A5770AA7DC0E}"/>
              </a:ext>
            </a:extLst>
          </p:cNvPr>
          <p:cNvSpPr>
            <a:spLocks noGrp="1"/>
          </p:cNvSpPr>
          <p:nvPr>
            <p:ph type="title"/>
          </p:nvPr>
        </p:nvSpPr>
        <p:spPr>
          <a:xfrm>
            <a:off x="457200" y="391424"/>
            <a:ext cx="5640900" cy="1082700"/>
          </a:xfrm>
        </p:spPr>
        <p:txBody>
          <a:bodyPr anchor="ctr" anchorCtr="0"/>
          <a:lstStyle/>
          <a:p>
            <a:r>
              <a:rPr lang="en-US" sz="2800" dirty="0"/>
              <a:t>CBFHSS v1 Demo BOT</a:t>
            </a:r>
            <a:endParaRPr lang="en-TW" sz="2800" dirty="0"/>
          </a:p>
        </p:txBody>
      </p:sp>
      <p:pic>
        <p:nvPicPr>
          <p:cNvPr id="4" name="圖片 11">
            <a:extLst>
              <a:ext uri="{FF2B5EF4-FFF2-40B4-BE49-F238E27FC236}">
                <a16:creationId xmlns:a16="http://schemas.microsoft.com/office/drawing/2014/main" id="{C3D614C0-02EB-6F4F-86C9-0B3E517E260B}"/>
              </a:ext>
            </a:extLst>
          </p:cNvPr>
          <p:cNvPicPr>
            <a:picLocks noChangeAspect="1"/>
          </p:cNvPicPr>
          <p:nvPr/>
        </p:nvPicPr>
        <p:blipFill>
          <a:blip r:embed="rId3"/>
          <a:stretch>
            <a:fillRect/>
          </a:stretch>
        </p:blipFill>
        <p:spPr>
          <a:xfrm>
            <a:off x="6404029" y="932998"/>
            <a:ext cx="2588700" cy="2588700"/>
          </a:xfrm>
          <a:prstGeom prst="rect">
            <a:avLst/>
          </a:prstGeom>
        </p:spPr>
      </p:pic>
      <p:sp>
        <p:nvSpPr>
          <p:cNvPr id="5" name="文字方塊 6">
            <a:extLst>
              <a:ext uri="{FF2B5EF4-FFF2-40B4-BE49-F238E27FC236}">
                <a16:creationId xmlns:a16="http://schemas.microsoft.com/office/drawing/2014/main" id="{B69D48F1-0AF4-454C-A7CF-3BD9753F2E0A}"/>
              </a:ext>
            </a:extLst>
          </p:cNvPr>
          <p:cNvSpPr txBox="1"/>
          <p:nvPr/>
        </p:nvSpPr>
        <p:spPr>
          <a:xfrm>
            <a:off x="6228729" y="3643598"/>
            <a:ext cx="2939299" cy="584775"/>
          </a:xfrm>
          <a:prstGeom prst="rect">
            <a:avLst/>
          </a:prstGeom>
          <a:noFill/>
        </p:spPr>
        <p:txBody>
          <a:bodyPr wrap="square" rtlCol="0">
            <a:spAutoFit/>
          </a:bodyPr>
          <a:lstStyle/>
          <a:p>
            <a:pPr algn="ctr"/>
            <a:r>
              <a:rPr lang="en-US" altLang="zh-TW" sz="3200" dirty="0">
                <a:latin typeface="Microsoft JhengHei Light" panose="020B0304030504040204" pitchFamily="34" charset="-120"/>
                <a:ea typeface="Microsoft JhengHei Light" panose="020B0304030504040204" pitchFamily="34" charset="-120"/>
                <a:sym typeface="Barlow Light"/>
              </a:rPr>
              <a:t>CBFHSS v1</a:t>
            </a:r>
            <a:endParaRPr lang="zh-TW" altLang="en-US" sz="3200" dirty="0">
              <a:latin typeface="Microsoft JhengHei Light" panose="020B0304030504040204" pitchFamily="34" charset="-120"/>
              <a:ea typeface="Microsoft JhengHei Light" panose="020B0304030504040204" pitchFamily="34" charset="-120"/>
              <a:sym typeface="Barlow Light"/>
            </a:endParaRPr>
          </a:p>
        </p:txBody>
      </p:sp>
      <p:sp>
        <p:nvSpPr>
          <p:cNvPr id="8" name="Google Shape;1701;p28">
            <a:extLst>
              <a:ext uri="{FF2B5EF4-FFF2-40B4-BE49-F238E27FC236}">
                <a16:creationId xmlns:a16="http://schemas.microsoft.com/office/drawing/2014/main" id="{5B5735F0-7B0B-6842-9813-C0AEBE5860A5}"/>
              </a:ext>
            </a:extLst>
          </p:cNvPr>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Tree>
    <p:extLst>
      <p:ext uri="{BB962C8B-B14F-4D97-AF65-F5344CB8AC3E}">
        <p14:creationId xmlns:p14="http://schemas.microsoft.com/office/powerpoint/2010/main" val="222076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圖片 58">
            <a:extLst>
              <a:ext uri="{FF2B5EF4-FFF2-40B4-BE49-F238E27FC236}">
                <a16:creationId xmlns:a16="http://schemas.microsoft.com/office/drawing/2014/main" id="{201B47F8-24CB-4A20-83DB-7155B9F71DFE}"/>
              </a:ext>
            </a:extLst>
          </p:cNvPr>
          <p:cNvPicPr>
            <a:picLocks noChangeAspect="1"/>
          </p:cNvPicPr>
          <p:nvPr/>
        </p:nvPicPr>
        <p:blipFill>
          <a:blip r:embed="rId3"/>
          <a:stretch>
            <a:fillRect/>
          </a:stretch>
        </p:blipFill>
        <p:spPr>
          <a:xfrm rot="10800000">
            <a:off x="2077963" y="1951502"/>
            <a:ext cx="896190" cy="896190"/>
          </a:xfrm>
          <a:prstGeom prst="rect">
            <a:avLst/>
          </a:prstGeom>
        </p:spPr>
      </p:pic>
      <p:pic>
        <p:nvPicPr>
          <p:cNvPr id="49" name="圖片 48">
            <a:extLst>
              <a:ext uri="{FF2B5EF4-FFF2-40B4-BE49-F238E27FC236}">
                <a16:creationId xmlns:a16="http://schemas.microsoft.com/office/drawing/2014/main" id="{13F8BBE5-D5A3-429B-B872-DA22F6161CC0}"/>
              </a:ext>
            </a:extLst>
          </p:cNvPr>
          <p:cNvPicPr>
            <a:picLocks noChangeAspect="1"/>
          </p:cNvPicPr>
          <p:nvPr/>
        </p:nvPicPr>
        <p:blipFill>
          <a:blip r:embed="rId4"/>
          <a:stretch>
            <a:fillRect/>
          </a:stretch>
        </p:blipFill>
        <p:spPr>
          <a:xfrm rot="10800000">
            <a:off x="4264360" y="2223246"/>
            <a:ext cx="854027" cy="854027"/>
          </a:xfrm>
          <a:prstGeom prst="rect">
            <a:avLst/>
          </a:prstGeom>
        </p:spPr>
      </p:pic>
      <p:sp>
        <p:nvSpPr>
          <p:cNvPr id="2" name="標題 1">
            <a:extLst>
              <a:ext uri="{FF2B5EF4-FFF2-40B4-BE49-F238E27FC236}">
                <a16:creationId xmlns:a16="http://schemas.microsoft.com/office/drawing/2014/main" id="{44321C5F-3477-46FF-B04B-665C997794AB}"/>
              </a:ext>
            </a:extLst>
          </p:cNvPr>
          <p:cNvSpPr>
            <a:spLocks noGrp="1"/>
          </p:cNvSpPr>
          <p:nvPr>
            <p:ph type="title"/>
          </p:nvPr>
        </p:nvSpPr>
        <p:spPr>
          <a:xfrm>
            <a:off x="377823" y="517853"/>
            <a:ext cx="5640900" cy="655464"/>
          </a:xfrm>
        </p:spPr>
        <p:txBody>
          <a:bodyPr/>
          <a:lstStyle/>
          <a:p>
            <a:r>
              <a:rPr lang="en" altLang="zh-TW" sz="3600" dirty="0"/>
              <a:t>CBFHSS v2</a:t>
            </a:r>
            <a:br>
              <a:rPr lang="en" altLang="zh-TW" sz="3600" dirty="0"/>
            </a:br>
            <a:r>
              <a:rPr lang="en" altLang="zh-TW" sz="3600" dirty="0"/>
              <a:t>System Work Architecture</a:t>
            </a:r>
            <a:endParaRPr lang="zh-TW" altLang="en-US" sz="3600" dirty="0"/>
          </a:p>
        </p:txBody>
      </p:sp>
      <p:sp>
        <p:nvSpPr>
          <p:cNvPr id="3" name="投影片編號版面配置區 2">
            <a:extLst>
              <a:ext uri="{FF2B5EF4-FFF2-40B4-BE49-F238E27FC236}">
                <a16:creationId xmlns:a16="http://schemas.microsoft.com/office/drawing/2014/main" id="{EF468CE2-CD33-4073-B1A0-ACF7B67BE27A}"/>
              </a:ext>
            </a:extLst>
          </p:cNvPr>
          <p:cNvSpPr>
            <a:spLocks noGrp="1"/>
          </p:cNvSpPr>
          <p:nvPr>
            <p:ph type="sldNum" idx="12"/>
          </p:nvPr>
        </p:nvSpPr>
        <p:spPr>
          <a:xfrm>
            <a:off x="8566700" y="4504127"/>
            <a:ext cx="533637" cy="564645"/>
          </a:xfrm>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17" name="箭號: 向右 16">
            <a:extLst>
              <a:ext uri="{FF2B5EF4-FFF2-40B4-BE49-F238E27FC236}">
                <a16:creationId xmlns:a16="http://schemas.microsoft.com/office/drawing/2014/main" id="{A94EA8BB-4670-4702-B561-0BAF2D814B95}"/>
              </a:ext>
            </a:extLst>
          </p:cNvPr>
          <p:cNvSpPr/>
          <p:nvPr/>
        </p:nvSpPr>
        <p:spPr>
          <a:xfrm>
            <a:off x="6975470" y="605600"/>
            <a:ext cx="1790707" cy="207568"/>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箭號: 向右 28">
            <a:extLst>
              <a:ext uri="{FF2B5EF4-FFF2-40B4-BE49-F238E27FC236}">
                <a16:creationId xmlns:a16="http://schemas.microsoft.com/office/drawing/2014/main" id="{A7F8AED8-A752-4409-806D-BF1CC4E26212}"/>
              </a:ext>
            </a:extLst>
          </p:cNvPr>
          <p:cNvSpPr/>
          <p:nvPr/>
        </p:nvSpPr>
        <p:spPr>
          <a:xfrm>
            <a:off x="4354420" y="2342789"/>
            <a:ext cx="691021" cy="15552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1" name="圖片 30">
            <a:extLst>
              <a:ext uri="{FF2B5EF4-FFF2-40B4-BE49-F238E27FC236}">
                <a16:creationId xmlns:a16="http://schemas.microsoft.com/office/drawing/2014/main" id="{0832930B-6277-412E-80FF-6F230F7B162C}"/>
              </a:ext>
            </a:extLst>
          </p:cNvPr>
          <p:cNvPicPr>
            <a:picLocks noChangeAspect="1"/>
          </p:cNvPicPr>
          <p:nvPr/>
        </p:nvPicPr>
        <p:blipFill>
          <a:blip r:embed="rId4"/>
          <a:stretch>
            <a:fillRect/>
          </a:stretch>
        </p:blipFill>
        <p:spPr>
          <a:xfrm rot="10965024">
            <a:off x="2111958" y="1711568"/>
            <a:ext cx="854027" cy="854027"/>
          </a:xfrm>
          <a:prstGeom prst="rect">
            <a:avLst/>
          </a:prstGeom>
        </p:spPr>
      </p:pic>
      <p:sp>
        <p:nvSpPr>
          <p:cNvPr id="33" name="箭號: 向右 32">
            <a:extLst>
              <a:ext uri="{FF2B5EF4-FFF2-40B4-BE49-F238E27FC236}">
                <a16:creationId xmlns:a16="http://schemas.microsoft.com/office/drawing/2014/main" id="{1AF0B362-B4E3-41EC-982C-C54C7A24DDD7}"/>
              </a:ext>
            </a:extLst>
          </p:cNvPr>
          <p:cNvSpPr/>
          <p:nvPr/>
        </p:nvSpPr>
        <p:spPr>
          <a:xfrm rot="6540243">
            <a:off x="778924" y="3357791"/>
            <a:ext cx="667766" cy="19550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箭號: 向右 33">
            <a:extLst>
              <a:ext uri="{FF2B5EF4-FFF2-40B4-BE49-F238E27FC236}">
                <a16:creationId xmlns:a16="http://schemas.microsoft.com/office/drawing/2014/main" id="{1826705E-3E40-41BC-9AF1-BED67A5FAE64}"/>
              </a:ext>
            </a:extLst>
          </p:cNvPr>
          <p:cNvSpPr/>
          <p:nvPr/>
        </p:nvSpPr>
        <p:spPr>
          <a:xfrm rot="17276476">
            <a:off x="421695" y="3246187"/>
            <a:ext cx="884610" cy="18547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36BE633B-F7D6-46DA-A461-06517635BBD9}"/>
              </a:ext>
            </a:extLst>
          </p:cNvPr>
          <p:cNvSpPr/>
          <p:nvPr/>
        </p:nvSpPr>
        <p:spPr>
          <a:xfrm>
            <a:off x="6975469" y="1170667"/>
            <a:ext cx="1790707" cy="20756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8" name="圖片 47">
            <a:extLst>
              <a:ext uri="{FF2B5EF4-FFF2-40B4-BE49-F238E27FC236}">
                <a16:creationId xmlns:a16="http://schemas.microsoft.com/office/drawing/2014/main" id="{F0DF8184-1E87-439C-8754-A56CF82DA696}"/>
              </a:ext>
            </a:extLst>
          </p:cNvPr>
          <p:cNvPicPr>
            <a:picLocks noChangeAspect="1"/>
          </p:cNvPicPr>
          <p:nvPr/>
        </p:nvPicPr>
        <p:blipFill rotWithShape="1">
          <a:blip r:embed="rId5"/>
          <a:srcRect l="37687" t="33035" r="46796" b="30256"/>
          <a:stretch/>
        </p:blipFill>
        <p:spPr>
          <a:xfrm>
            <a:off x="837979" y="1571039"/>
            <a:ext cx="1208960" cy="1188016"/>
          </a:xfrm>
          <a:prstGeom prst="rect">
            <a:avLst/>
          </a:prstGeom>
        </p:spPr>
      </p:pic>
      <p:pic>
        <p:nvPicPr>
          <p:cNvPr id="51" name="圖片 50">
            <a:extLst>
              <a:ext uri="{FF2B5EF4-FFF2-40B4-BE49-F238E27FC236}">
                <a16:creationId xmlns:a16="http://schemas.microsoft.com/office/drawing/2014/main" id="{EC8D454E-DECF-4373-852A-A5BA31917C6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9766" r="89844">
                        <a14:foregroundMark x1="55859" y1="10938" x2="55859" y2="10938"/>
                      </a14:backgroundRemoval>
                    </a14:imgEffect>
                  </a14:imgLayer>
                </a14:imgProps>
              </a:ext>
            </a:extLst>
          </a:blip>
          <a:stretch>
            <a:fillRect/>
          </a:stretch>
        </p:blipFill>
        <p:spPr>
          <a:xfrm>
            <a:off x="196327" y="3904941"/>
            <a:ext cx="1042789" cy="1042789"/>
          </a:xfrm>
          <a:prstGeom prst="rect">
            <a:avLst/>
          </a:prstGeom>
        </p:spPr>
      </p:pic>
      <p:sp>
        <p:nvSpPr>
          <p:cNvPr id="55" name="文字方塊 54">
            <a:extLst>
              <a:ext uri="{FF2B5EF4-FFF2-40B4-BE49-F238E27FC236}">
                <a16:creationId xmlns:a16="http://schemas.microsoft.com/office/drawing/2014/main" id="{66A04A3E-4278-4F6A-A7D4-E139ADD2A220}"/>
              </a:ext>
            </a:extLst>
          </p:cNvPr>
          <p:cNvSpPr txBox="1"/>
          <p:nvPr/>
        </p:nvSpPr>
        <p:spPr>
          <a:xfrm>
            <a:off x="6975469" y="1384039"/>
            <a:ext cx="1790708" cy="307777"/>
          </a:xfrm>
          <a:prstGeom prst="rect">
            <a:avLst/>
          </a:prstGeom>
          <a:noFill/>
        </p:spPr>
        <p:txBody>
          <a:bodyPr wrap="square" rtlCol="0">
            <a:spAutoFit/>
          </a:bodyPr>
          <a:lstStyle/>
          <a:p>
            <a:pPr algn="ctr"/>
            <a:r>
              <a:rPr lang="en-US" altLang="zh-TW" b="1" dirty="0">
                <a:solidFill>
                  <a:schemeClr val="tx1"/>
                </a:solidFill>
              </a:rPr>
              <a:t>Manuel</a:t>
            </a:r>
          </a:p>
        </p:txBody>
      </p:sp>
      <p:sp>
        <p:nvSpPr>
          <p:cNvPr id="56" name="文字方塊 55">
            <a:extLst>
              <a:ext uri="{FF2B5EF4-FFF2-40B4-BE49-F238E27FC236}">
                <a16:creationId xmlns:a16="http://schemas.microsoft.com/office/drawing/2014/main" id="{A69797A8-E2D7-4DC3-9D22-E0AE98658DE7}"/>
              </a:ext>
            </a:extLst>
          </p:cNvPr>
          <p:cNvSpPr txBox="1"/>
          <p:nvPr/>
        </p:nvSpPr>
        <p:spPr>
          <a:xfrm>
            <a:off x="6975469" y="842491"/>
            <a:ext cx="1790707" cy="307777"/>
          </a:xfrm>
          <a:prstGeom prst="rect">
            <a:avLst/>
          </a:prstGeom>
          <a:noFill/>
        </p:spPr>
        <p:txBody>
          <a:bodyPr wrap="square" rtlCol="0">
            <a:spAutoFit/>
          </a:bodyPr>
          <a:lstStyle/>
          <a:p>
            <a:pPr algn="ctr"/>
            <a:r>
              <a:rPr lang="en-US" altLang="zh-TW" b="1" dirty="0">
                <a:solidFill>
                  <a:srgbClr val="00B050"/>
                </a:solidFill>
              </a:rPr>
              <a:t>Automatic</a:t>
            </a:r>
          </a:p>
        </p:txBody>
      </p:sp>
      <p:pic>
        <p:nvPicPr>
          <p:cNvPr id="20" name="圖片 19">
            <a:extLst>
              <a:ext uri="{FF2B5EF4-FFF2-40B4-BE49-F238E27FC236}">
                <a16:creationId xmlns:a16="http://schemas.microsoft.com/office/drawing/2014/main" id="{6B3EA26C-C088-D949-8C77-B6190D955864}"/>
              </a:ext>
            </a:extLst>
          </p:cNvPr>
          <p:cNvPicPr>
            <a:picLocks noChangeAspect="1"/>
          </p:cNvPicPr>
          <p:nvPr/>
        </p:nvPicPr>
        <p:blipFill>
          <a:blip r:embed="rId8"/>
          <a:srcRect/>
          <a:stretch/>
        </p:blipFill>
        <p:spPr>
          <a:xfrm>
            <a:off x="5078784" y="1853575"/>
            <a:ext cx="1085297" cy="980159"/>
          </a:xfrm>
          <a:prstGeom prst="rect">
            <a:avLst/>
          </a:prstGeom>
        </p:spPr>
      </p:pic>
      <p:pic>
        <p:nvPicPr>
          <p:cNvPr id="5" name="Picture 4">
            <a:extLst>
              <a:ext uri="{FF2B5EF4-FFF2-40B4-BE49-F238E27FC236}">
                <a16:creationId xmlns:a16="http://schemas.microsoft.com/office/drawing/2014/main" id="{CFE5718D-40E6-7743-8D13-6CA0C272E3BD}"/>
              </a:ext>
            </a:extLst>
          </p:cNvPr>
          <p:cNvPicPr>
            <a:picLocks noChangeAspect="1"/>
          </p:cNvPicPr>
          <p:nvPr/>
        </p:nvPicPr>
        <p:blipFill>
          <a:blip r:embed="rId9"/>
          <a:srcRect/>
          <a:stretch/>
        </p:blipFill>
        <p:spPr>
          <a:xfrm>
            <a:off x="3254407" y="1840938"/>
            <a:ext cx="935981" cy="935981"/>
          </a:xfrm>
          <a:prstGeom prst="rect">
            <a:avLst/>
          </a:prstGeom>
        </p:spPr>
      </p:pic>
      <p:pic>
        <p:nvPicPr>
          <p:cNvPr id="24" name="圖形 3">
            <a:extLst>
              <a:ext uri="{FF2B5EF4-FFF2-40B4-BE49-F238E27FC236}">
                <a16:creationId xmlns:a16="http://schemas.microsoft.com/office/drawing/2014/main" id="{B3BAF2E5-BF10-CB45-96FB-E9D7C541DB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61919" y="3534083"/>
            <a:ext cx="2686547" cy="481551"/>
          </a:xfrm>
          <a:prstGeom prst="rect">
            <a:avLst/>
          </a:prstGeom>
        </p:spPr>
      </p:pic>
      <p:sp>
        <p:nvSpPr>
          <p:cNvPr id="6" name="TextBox 5">
            <a:extLst>
              <a:ext uri="{FF2B5EF4-FFF2-40B4-BE49-F238E27FC236}">
                <a16:creationId xmlns:a16="http://schemas.microsoft.com/office/drawing/2014/main" id="{CBB7DBB5-0EC6-1544-A6BB-CA0883E8A421}"/>
              </a:ext>
            </a:extLst>
          </p:cNvPr>
          <p:cNvSpPr txBox="1"/>
          <p:nvPr/>
        </p:nvSpPr>
        <p:spPr>
          <a:xfrm>
            <a:off x="3106601" y="2740789"/>
            <a:ext cx="1237996" cy="307777"/>
          </a:xfrm>
          <a:prstGeom prst="rect">
            <a:avLst/>
          </a:prstGeom>
          <a:noFill/>
        </p:spPr>
        <p:txBody>
          <a:bodyPr wrap="square" rtlCol="0">
            <a:spAutoFit/>
          </a:bodyPr>
          <a:lstStyle/>
          <a:p>
            <a:pPr algn="ctr"/>
            <a:r>
              <a:rPr lang="en-TW" dirty="0"/>
              <a:t>Django</a:t>
            </a:r>
          </a:p>
        </p:txBody>
      </p:sp>
      <p:sp>
        <p:nvSpPr>
          <p:cNvPr id="7" name="Rectangle 6">
            <a:extLst>
              <a:ext uri="{FF2B5EF4-FFF2-40B4-BE49-F238E27FC236}">
                <a16:creationId xmlns:a16="http://schemas.microsoft.com/office/drawing/2014/main" id="{3AD2EDD0-6E16-2640-9166-51A1A89CACC3}"/>
              </a:ext>
            </a:extLst>
          </p:cNvPr>
          <p:cNvSpPr/>
          <p:nvPr/>
        </p:nvSpPr>
        <p:spPr>
          <a:xfrm>
            <a:off x="3062386" y="1694803"/>
            <a:ext cx="3303605" cy="14645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TextBox 26">
            <a:extLst>
              <a:ext uri="{FF2B5EF4-FFF2-40B4-BE49-F238E27FC236}">
                <a16:creationId xmlns:a16="http://schemas.microsoft.com/office/drawing/2014/main" id="{B9B1DDE5-C075-9146-A712-D016C0652596}"/>
              </a:ext>
            </a:extLst>
          </p:cNvPr>
          <p:cNvSpPr txBox="1"/>
          <p:nvPr/>
        </p:nvSpPr>
        <p:spPr>
          <a:xfrm>
            <a:off x="5110883" y="2744836"/>
            <a:ext cx="1036632" cy="307777"/>
          </a:xfrm>
          <a:prstGeom prst="rect">
            <a:avLst/>
          </a:prstGeom>
          <a:noFill/>
        </p:spPr>
        <p:txBody>
          <a:bodyPr wrap="square" rtlCol="0">
            <a:spAutoFit/>
          </a:bodyPr>
          <a:lstStyle/>
          <a:p>
            <a:pPr algn="ctr"/>
            <a:r>
              <a:rPr lang="en-TW" dirty="0"/>
              <a:t>Database</a:t>
            </a:r>
          </a:p>
        </p:txBody>
      </p:sp>
      <p:pic>
        <p:nvPicPr>
          <p:cNvPr id="28" name="圖片 58">
            <a:extLst>
              <a:ext uri="{FF2B5EF4-FFF2-40B4-BE49-F238E27FC236}">
                <a16:creationId xmlns:a16="http://schemas.microsoft.com/office/drawing/2014/main" id="{B76655F8-9498-9D48-8AA9-2166F78670CA}"/>
              </a:ext>
            </a:extLst>
          </p:cNvPr>
          <p:cNvPicPr>
            <a:picLocks noChangeAspect="1"/>
          </p:cNvPicPr>
          <p:nvPr/>
        </p:nvPicPr>
        <p:blipFill>
          <a:blip r:embed="rId3"/>
          <a:stretch>
            <a:fillRect/>
          </a:stretch>
        </p:blipFill>
        <p:spPr>
          <a:xfrm rot="13330443">
            <a:off x="6656312" y="2247107"/>
            <a:ext cx="896190" cy="896190"/>
          </a:xfrm>
          <a:prstGeom prst="rect">
            <a:avLst/>
          </a:prstGeom>
        </p:spPr>
      </p:pic>
      <p:pic>
        <p:nvPicPr>
          <p:cNvPr id="9" name="Picture 8">
            <a:extLst>
              <a:ext uri="{FF2B5EF4-FFF2-40B4-BE49-F238E27FC236}">
                <a16:creationId xmlns:a16="http://schemas.microsoft.com/office/drawing/2014/main" id="{15C67DCA-E18F-9D4A-B1E8-83B7D14D77EE}"/>
              </a:ext>
            </a:extLst>
          </p:cNvPr>
          <p:cNvPicPr>
            <a:picLocks noChangeAspect="1"/>
          </p:cNvPicPr>
          <p:nvPr/>
        </p:nvPicPr>
        <p:blipFill>
          <a:blip r:embed="rId12"/>
          <a:stretch>
            <a:fillRect/>
          </a:stretch>
        </p:blipFill>
        <p:spPr>
          <a:xfrm>
            <a:off x="7132277" y="2880784"/>
            <a:ext cx="1589628" cy="1589628"/>
          </a:xfrm>
          <a:prstGeom prst="rect">
            <a:avLst/>
          </a:prstGeom>
        </p:spPr>
      </p:pic>
      <p:sp>
        <p:nvSpPr>
          <p:cNvPr id="32" name="TextBox 31">
            <a:extLst>
              <a:ext uri="{FF2B5EF4-FFF2-40B4-BE49-F238E27FC236}">
                <a16:creationId xmlns:a16="http://schemas.microsoft.com/office/drawing/2014/main" id="{55334CBE-C067-5F4F-B3F1-58ED1667D582}"/>
              </a:ext>
            </a:extLst>
          </p:cNvPr>
          <p:cNvSpPr txBox="1"/>
          <p:nvPr/>
        </p:nvSpPr>
        <p:spPr>
          <a:xfrm>
            <a:off x="7032885" y="4320123"/>
            <a:ext cx="1914788" cy="523220"/>
          </a:xfrm>
          <a:prstGeom prst="rect">
            <a:avLst/>
          </a:prstGeom>
          <a:noFill/>
        </p:spPr>
        <p:txBody>
          <a:bodyPr wrap="square" rtlCol="0">
            <a:spAutoFit/>
          </a:bodyPr>
          <a:lstStyle/>
          <a:p>
            <a:pPr algn="ctr"/>
            <a:r>
              <a:rPr lang="en-TW" dirty="0"/>
              <a:t>Website</a:t>
            </a:r>
          </a:p>
          <a:p>
            <a:pPr algn="ctr"/>
            <a:r>
              <a:rPr lang="en-TW" dirty="0"/>
              <a:t>Management System</a:t>
            </a:r>
          </a:p>
        </p:txBody>
      </p:sp>
      <p:pic>
        <p:nvPicPr>
          <p:cNvPr id="8" name="Picture 7">
            <a:extLst>
              <a:ext uri="{FF2B5EF4-FFF2-40B4-BE49-F238E27FC236}">
                <a16:creationId xmlns:a16="http://schemas.microsoft.com/office/drawing/2014/main" id="{4B49BA20-CE82-8345-B1B7-9AE713746A73}"/>
              </a:ext>
            </a:extLst>
          </p:cNvPr>
          <p:cNvPicPr>
            <a:picLocks noChangeAspect="1"/>
          </p:cNvPicPr>
          <p:nvPr/>
        </p:nvPicPr>
        <p:blipFill>
          <a:blip r:embed="rId13"/>
          <a:stretch>
            <a:fillRect/>
          </a:stretch>
        </p:blipFill>
        <p:spPr>
          <a:xfrm>
            <a:off x="5775556" y="3360537"/>
            <a:ext cx="843736" cy="843736"/>
          </a:xfrm>
          <a:prstGeom prst="rect">
            <a:avLst/>
          </a:prstGeom>
        </p:spPr>
      </p:pic>
      <p:pic>
        <p:nvPicPr>
          <p:cNvPr id="10" name="Picture 9">
            <a:extLst>
              <a:ext uri="{FF2B5EF4-FFF2-40B4-BE49-F238E27FC236}">
                <a16:creationId xmlns:a16="http://schemas.microsoft.com/office/drawing/2014/main" id="{05FCD965-CFF3-FD4B-BDEA-FB3B71F9D19B}"/>
              </a:ext>
            </a:extLst>
          </p:cNvPr>
          <p:cNvPicPr>
            <a:picLocks noChangeAspect="1"/>
          </p:cNvPicPr>
          <p:nvPr/>
        </p:nvPicPr>
        <p:blipFill>
          <a:blip r:embed="rId14"/>
          <a:stretch>
            <a:fillRect/>
          </a:stretch>
        </p:blipFill>
        <p:spPr>
          <a:xfrm>
            <a:off x="4488979" y="1867611"/>
            <a:ext cx="387895" cy="387895"/>
          </a:xfrm>
          <a:prstGeom prst="rect">
            <a:avLst/>
          </a:prstGeom>
        </p:spPr>
      </p:pic>
      <p:sp>
        <p:nvSpPr>
          <p:cNvPr id="35" name="箭號: 向右 33">
            <a:extLst>
              <a:ext uri="{FF2B5EF4-FFF2-40B4-BE49-F238E27FC236}">
                <a16:creationId xmlns:a16="http://schemas.microsoft.com/office/drawing/2014/main" id="{EB22019C-8C9B-2249-BD38-F379D5CE7AC8}"/>
              </a:ext>
            </a:extLst>
          </p:cNvPr>
          <p:cNvSpPr/>
          <p:nvPr/>
        </p:nvSpPr>
        <p:spPr>
          <a:xfrm rot="13372913">
            <a:off x="6424873" y="2649020"/>
            <a:ext cx="884610" cy="18547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86944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903325" y="2222597"/>
            <a:ext cx="5124524" cy="703610"/>
          </a:xfrm>
          <a:prstGeom prst="rect">
            <a:avLst/>
          </a:prstGeom>
        </p:spPr>
        <p:txBody>
          <a:bodyPr spcFirstLastPara="1" wrap="square" lIns="0" tIns="0" rIns="0" bIns="0" anchor="b" anchorCtr="0">
            <a:noAutofit/>
          </a:bodyPr>
          <a:lstStyle/>
          <a:p>
            <a:pPr lvl="0"/>
            <a:r>
              <a:rPr lang="en-US" dirty="0"/>
              <a:t>Technical content</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rgbClr val="FFFFFF"/>
                </a:solidFill>
                <a:effectLst/>
                <a:uLnTx/>
                <a:uFillTx/>
                <a:latin typeface="Barlow"/>
                <a:ea typeface="Barlow"/>
                <a:cs typeface="Barlow"/>
                <a:sym typeface="Barlow"/>
              </a:rPr>
              <a:t>3</a:t>
            </a:r>
            <a:endParaRPr kumimoji="0" sz="3600" b="1" i="0" u="none" strike="noStrike" kern="0" cap="none" spc="0" normalizeH="0" baseline="0" noProof="0" dirty="0">
              <a:ln>
                <a:noFill/>
              </a:ln>
              <a:solidFill>
                <a:srgbClr val="FFFFFF"/>
              </a:solidFill>
              <a:effectLst/>
              <a:uLnTx/>
              <a:uFillTx/>
              <a:latin typeface="Barlow"/>
              <a:ea typeface="Barlow"/>
              <a:cs typeface="Barlow"/>
              <a:sym typeface="Barlow"/>
            </a:endParaRPr>
          </a:p>
        </p:txBody>
      </p:sp>
      <p:grpSp>
        <p:nvGrpSpPr>
          <p:cNvPr id="408" name="Google Shape;408;p15"/>
          <p:cNvGrpSpPr/>
          <p:nvPr/>
        </p:nvGrpSpPr>
        <p:grpSpPr>
          <a:xfrm>
            <a:off x="5709685" y="763587"/>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Tree>
    <p:extLst>
      <p:ext uri="{BB962C8B-B14F-4D97-AF65-F5344CB8AC3E}">
        <p14:creationId xmlns:p14="http://schemas.microsoft.com/office/powerpoint/2010/main" val="20702964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D9DC2C-F750-4CD3-B890-5069A56B1A38}"/>
              </a:ext>
            </a:extLst>
          </p:cNvPr>
          <p:cNvSpPr>
            <a:spLocks noGrp="1"/>
          </p:cNvSpPr>
          <p:nvPr>
            <p:ph type="title"/>
          </p:nvPr>
        </p:nvSpPr>
        <p:spPr>
          <a:xfrm>
            <a:off x="457200" y="693150"/>
            <a:ext cx="7942082" cy="376894"/>
          </a:xfrm>
        </p:spPr>
        <p:txBody>
          <a:bodyPr/>
          <a:lstStyle/>
          <a:p>
            <a:r>
              <a:rPr lang="en-US" altLang="zh-TW" sz="2800" dirty="0"/>
              <a:t>Line Messages transferring</a:t>
            </a:r>
            <a:endParaRPr lang="zh-TW" altLang="en-US" sz="2800" dirty="0"/>
          </a:p>
        </p:txBody>
      </p:sp>
      <p:sp>
        <p:nvSpPr>
          <p:cNvPr id="3" name="文字版面配置區 2">
            <a:extLst>
              <a:ext uri="{FF2B5EF4-FFF2-40B4-BE49-F238E27FC236}">
                <a16:creationId xmlns:a16="http://schemas.microsoft.com/office/drawing/2014/main" id="{741B291A-6F02-4E5A-A039-CE2C76CCE450}"/>
              </a:ext>
            </a:extLst>
          </p:cNvPr>
          <p:cNvSpPr>
            <a:spLocks noGrp="1"/>
          </p:cNvSpPr>
          <p:nvPr>
            <p:ph type="body" idx="1"/>
          </p:nvPr>
        </p:nvSpPr>
        <p:spPr>
          <a:xfrm>
            <a:off x="457200" y="1605170"/>
            <a:ext cx="7367047" cy="2640900"/>
          </a:xfrm>
        </p:spPr>
        <p:txBody>
          <a:bodyPr/>
          <a:lstStyle/>
          <a:p>
            <a:r>
              <a:rPr lang="en-US" altLang="zh-TW" sz="1800" dirty="0">
                <a:latin typeface="微軟正黑體 Light" panose="020B0304030504040204" pitchFamily="34" charset="-120"/>
                <a:ea typeface="微軟正黑體 Light" panose="020B0304030504040204" pitchFamily="34" charset="-120"/>
              </a:rPr>
              <a:t>Line Push messages</a:t>
            </a:r>
          </a:p>
          <a:p>
            <a:pPr marL="447675" indent="0">
              <a:buNone/>
            </a:pPr>
            <a:r>
              <a:rPr lang="en-US" altLang="zh-TW" sz="1800" dirty="0">
                <a:latin typeface="微軟正黑體 Light" panose="020B0304030504040204" pitchFamily="34" charset="-120"/>
                <a:ea typeface="微軟正黑體 Light" panose="020B0304030504040204" pitchFamily="34" charset="-120"/>
              </a:rPr>
              <a:t>Line Push messages require User</a:t>
            </a:r>
            <a:r>
              <a:rPr lang="zh-TW" altLang="en-US" sz="1800" dirty="0">
                <a:latin typeface="微軟正黑體 Light" panose="020B0304030504040204" pitchFamily="34" charset="-120"/>
                <a:ea typeface="微軟正黑體 Light" panose="020B0304030504040204" pitchFamily="34" charset="-120"/>
              </a:rPr>
              <a:t> </a:t>
            </a:r>
            <a:r>
              <a:rPr lang="en-US" altLang="zh-TW" sz="1800" dirty="0">
                <a:latin typeface="微軟正黑體 Light" panose="020B0304030504040204" pitchFamily="34" charset="-120"/>
                <a:ea typeface="微軟正黑體 Light" panose="020B0304030504040204" pitchFamily="34" charset="-120"/>
              </a:rPr>
              <a:t>ID to activate, the </a:t>
            </a:r>
            <a:r>
              <a:rPr lang="en-US" altLang="zh-TW" sz="1800" dirty="0" err="1">
                <a:latin typeface="微軟正黑體 Light" panose="020B0304030504040204" pitchFamily="34" charset="-120"/>
                <a:ea typeface="微軟正黑體 Light" panose="020B0304030504040204" pitchFamily="34" charset="-120"/>
              </a:rPr>
              <a:t>User_ID</a:t>
            </a:r>
            <a:r>
              <a:rPr lang="en-US" altLang="zh-TW" sz="1800" dirty="0">
                <a:latin typeface="微軟正黑體 Light" panose="020B0304030504040204" pitchFamily="34" charset="-120"/>
                <a:ea typeface="微軟正黑體 Light" panose="020B0304030504040204" pitchFamily="34" charset="-120"/>
              </a:rPr>
              <a:t> will be saved when the user send the first message.</a:t>
            </a:r>
          </a:p>
          <a:p>
            <a:pPr marL="114300" indent="0">
              <a:buNone/>
            </a:pPr>
            <a:endParaRPr lang="en" altLang="zh-TW" sz="1800" dirty="0">
              <a:latin typeface="微軟正黑體 Light" panose="020B0304030504040204" pitchFamily="34" charset="-120"/>
              <a:ea typeface="微軟正黑體 Light" panose="020B0304030504040204" pitchFamily="34" charset="-120"/>
            </a:endParaRPr>
          </a:p>
          <a:p>
            <a:r>
              <a:rPr lang="en" altLang="zh-TW" sz="1800" dirty="0">
                <a:latin typeface="微軟正黑體 Light" panose="020B0304030504040204" pitchFamily="34" charset="-120"/>
                <a:ea typeface="微軟正黑體 Light" panose="020B0304030504040204" pitchFamily="34" charset="-120"/>
              </a:rPr>
              <a:t>Line Reply message</a:t>
            </a:r>
            <a:r>
              <a:rPr lang="en-US" altLang="zh-TW" sz="1800" dirty="0">
                <a:latin typeface="微軟正黑體 Light" panose="020B0304030504040204" pitchFamily="34" charset="-120"/>
                <a:ea typeface="微軟正黑體 Light" panose="020B0304030504040204" pitchFamily="34" charset="-120"/>
              </a:rPr>
              <a:t>s</a:t>
            </a:r>
            <a:r>
              <a:rPr lang="en" altLang="zh-TW" sz="1800" dirty="0">
                <a:latin typeface="微軟正黑體 Light" panose="020B0304030504040204" pitchFamily="34" charset="-120"/>
                <a:ea typeface="微軟正黑體 Light" panose="020B0304030504040204" pitchFamily="34" charset="-120"/>
              </a:rPr>
              <a:t> </a:t>
            </a:r>
          </a:p>
          <a:p>
            <a:pPr marL="450850" indent="0">
              <a:buNone/>
            </a:pPr>
            <a:r>
              <a:rPr lang="en" altLang="zh-TW" sz="1800" dirty="0">
                <a:latin typeface="微軟正黑體 Light" panose="020B0304030504040204" pitchFamily="34" charset="-120"/>
                <a:ea typeface="微軟正黑體 Light" panose="020B0304030504040204" pitchFamily="34" charset="-120"/>
              </a:rPr>
              <a:t>Line Platform require</a:t>
            </a:r>
            <a:r>
              <a:rPr lang="en-US" altLang="zh-TW" sz="1800" dirty="0">
                <a:latin typeface="微軟正黑體 Light" panose="020B0304030504040204" pitchFamily="34" charset="-120"/>
                <a:ea typeface="微軟正黑體 Light" panose="020B0304030504040204" pitchFamily="34" charset="-120"/>
              </a:rPr>
              <a:t>s</a:t>
            </a:r>
            <a:r>
              <a:rPr lang="en" altLang="zh-TW" sz="1800" dirty="0">
                <a:latin typeface="微軟正黑體 Light" panose="020B0304030504040204" pitchFamily="34" charset="-120"/>
                <a:ea typeface="微軟正黑體 Light" panose="020B0304030504040204" pitchFamily="34" charset="-120"/>
              </a:rPr>
              <a:t> HTTP POST/GET</a:t>
            </a:r>
            <a:r>
              <a:rPr lang="zh-TW" altLang="en-US" sz="1800" dirty="0">
                <a:latin typeface="微軟正黑體 Light" panose="020B0304030504040204" pitchFamily="34" charset="-120"/>
                <a:ea typeface="微軟正黑體 Light" panose="020B0304030504040204" pitchFamily="34" charset="-120"/>
              </a:rPr>
              <a:t> </a:t>
            </a:r>
            <a:r>
              <a:rPr lang="en-US" altLang="zh-TW" sz="1800" dirty="0">
                <a:latin typeface="微軟正黑體 Light" panose="020B0304030504040204" pitchFamily="34" charset="-120"/>
                <a:ea typeface="微軟正黑體 Light" panose="020B0304030504040204" pitchFamily="34" charset="-120"/>
              </a:rPr>
              <a:t>to process the message. We can get </a:t>
            </a:r>
            <a:r>
              <a:rPr lang="en-US" altLang="zh-TW" sz="1800" dirty="0" err="1">
                <a:latin typeface="微軟正黑體 Light" panose="020B0304030504040204" pitchFamily="34" charset="-120"/>
                <a:ea typeface="微軟正黑體 Light" panose="020B0304030504040204" pitchFamily="34" charset="-120"/>
              </a:rPr>
              <a:t>User_ID</a:t>
            </a:r>
            <a:r>
              <a:rPr lang="en-US" altLang="zh-TW" sz="1800" dirty="0">
                <a:latin typeface="微軟正黑體 Light" panose="020B0304030504040204" pitchFamily="34" charset="-120"/>
                <a:ea typeface="微軟正黑體 Light" panose="020B0304030504040204" pitchFamily="34" charset="-120"/>
              </a:rPr>
              <a:t> when the user sends the message to the bot. </a:t>
            </a:r>
            <a:r>
              <a:rPr lang="en" altLang="zh-TW" sz="1800" dirty="0">
                <a:latin typeface="微軟正黑體 Light" panose="020B0304030504040204" pitchFamily="34" charset="-120"/>
                <a:ea typeface="微軟正黑體 Light" panose="020B0304030504040204" pitchFamily="34" charset="-120"/>
              </a:rPr>
              <a:t>   </a:t>
            </a:r>
            <a:endParaRPr lang="en-US" altLang="zh-TW" sz="1800" dirty="0">
              <a:latin typeface="微軟正黑體 Light" panose="020B0304030504040204" pitchFamily="34" charset="-120"/>
              <a:ea typeface="微軟正黑體 Light" panose="020B0304030504040204" pitchFamily="34" charset="-120"/>
            </a:endParaRPr>
          </a:p>
        </p:txBody>
      </p:sp>
      <p:sp>
        <p:nvSpPr>
          <p:cNvPr id="4" name="投影片編號版面配置區 3">
            <a:extLst>
              <a:ext uri="{FF2B5EF4-FFF2-40B4-BE49-F238E27FC236}">
                <a16:creationId xmlns:a16="http://schemas.microsoft.com/office/drawing/2014/main" id="{0C18A11D-7DEE-4469-A2AC-880D276F0A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67511765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D9DC2C-F750-4CD3-B890-5069A56B1A38}"/>
              </a:ext>
            </a:extLst>
          </p:cNvPr>
          <p:cNvSpPr>
            <a:spLocks noGrp="1"/>
          </p:cNvSpPr>
          <p:nvPr>
            <p:ph type="title"/>
          </p:nvPr>
        </p:nvSpPr>
        <p:spPr>
          <a:xfrm>
            <a:off x="457200" y="693150"/>
            <a:ext cx="7942082" cy="376894"/>
          </a:xfrm>
        </p:spPr>
        <p:txBody>
          <a:bodyPr/>
          <a:lstStyle/>
          <a:p>
            <a:r>
              <a:rPr lang="en-US" altLang="zh-TW" sz="2800" dirty="0"/>
              <a:t>Web Hosting</a:t>
            </a:r>
            <a:endParaRPr lang="zh-TW" altLang="en-US" sz="2800" dirty="0"/>
          </a:p>
        </p:txBody>
      </p:sp>
      <p:sp>
        <p:nvSpPr>
          <p:cNvPr id="3" name="文字版面配置區 2">
            <a:extLst>
              <a:ext uri="{FF2B5EF4-FFF2-40B4-BE49-F238E27FC236}">
                <a16:creationId xmlns:a16="http://schemas.microsoft.com/office/drawing/2014/main" id="{741B291A-6F02-4E5A-A039-CE2C76CCE450}"/>
              </a:ext>
            </a:extLst>
          </p:cNvPr>
          <p:cNvSpPr>
            <a:spLocks noGrp="1"/>
          </p:cNvSpPr>
          <p:nvPr>
            <p:ph type="body" idx="1"/>
          </p:nvPr>
        </p:nvSpPr>
        <p:spPr>
          <a:xfrm>
            <a:off x="457200" y="1332796"/>
            <a:ext cx="7367047" cy="2640900"/>
          </a:xfrm>
        </p:spPr>
        <p:txBody>
          <a:bodyPr/>
          <a:lstStyle/>
          <a:p>
            <a:r>
              <a:rPr lang="en-US" altLang="zh-TW" sz="1800" dirty="0">
                <a:latin typeface="微軟正黑體 Light" panose="020B0304030504040204" pitchFamily="34" charset="-120"/>
                <a:ea typeface="微軟正黑體 Light" panose="020B0304030504040204" pitchFamily="34" charset="-120"/>
              </a:rPr>
              <a:t>Django 3.1</a:t>
            </a:r>
          </a:p>
          <a:p>
            <a:pPr marL="114300" indent="0">
              <a:buNone/>
            </a:pPr>
            <a:r>
              <a:rPr lang="en-US" altLang="zh-TW" sz="1800" dirty="0">
                <a:latin typeface="微軟正黑體 Light" panose="020B0304030504040204" pitchFamily="34" charset="-120"/>
                <a:ea typeface="微軟正黑體 Light" panose="020B0304030504040204" pitchFamily="34" charset="-120"/>
              </a:rPr>
              <a:t>Must develop in v</a:t>
            </a:r>
            <a:r>
              <a:rPr lang="en-TW" altLang="en-TW" sz="1800" dirty="0">
                <a:latin typeface="微軟正黑體 Light" panose="020B0304030504040204" pitchFamily="34" charset="-120"/>
                <a:ea typeface="微軟正黑體 Light" panose="020B0304030504040204" pitchFamily="34" charset="-120"/>
              </a:rPr>
              <a:t>irtual environment</a:t>
            </a:r>
          </a:p>
          <a:p>
            <a:pPr marL="114300" indent="0">
              <a:buNone/>
            </a:pPr>
            <a:r>
              <a:rPr lang="en-TW" altLang="en-TW" sz="1800" dirty="0">
                <a:latin typeface="微軟正黑體 Light" panose="020B0304030504040204" pitchFamily="34" charset="-120"/>
                <a:ea typeface="微軟正黑體 Light" panose="020B0304030504040204" pitchFamily="34" charset="-120"/>
              </a:rPr>
              <a:t>Use pylist-Django to avoid IDE wrong error notice </a:t>
            </a:r>
            <a:endParaRPr lang="en-US" altLang="zh-TW" sz="1800" dirty="0">
              <a:latin typeface="微軟正黑體 Light" panose="020B0304030504040204" pitchFamily="34" charset="-120"/>
              <a:ea typeface="微軟正黑體 Light" panose="020B0304030504040204" pitchFamily="34" charset="-120"/>
            </a:endParaRPr>
          </a:p>
          <a:p>
            <a:r>
              <a:rPr lang="en-US" altLang="zh-TW" sz="1800" dirty="0">
                <a:latin typeface="微軟正黑體 Light" panose="020B0304030504040204" pitchFamily="34" charset="-120"/>
                <a:ea typeface="微軟正黑體 Light" panose="020B0304030504040204" pitchFamily="34" charset="-120"/>
              </a:rPr>
              <a:t>Nginx</a:t>
            </a:r>
          </a:p>
          <a:p>
            <a:pPr marL="114300" indent="0">
              <a:buNone/>
            </a:pPr>
            <a:r>
              <a:rPr lang="en-US" altLang="zh-TW" sz="1800" dirty="0">
                <a:latin typeface="微軟正黑體 Light" panose="020B0304030504040204" pitchFamily="34" charset="-120"/>
                <a:ea typeface="微軟正黑體 Light" panose="020B0304030504040204" pitchFamily="34" charset="-120"/>
              </a:rPr>
              <a:t>Receive message from webhook</a:t>
            </a:r>
          </a:p>
          <a:p>
            <a:r>
              <a:rPr lang="en-US" altLang="zh-TW" sz="1800" dirty="0" err="1">
                <a:latin typeface="微軟正黑體 Light" panose="020B0304030504040204" pitchFamily="34" charset="-120"/>
                <a:ea typeface="微軟正黑體 Light" panose="020B0304030504040204" pitchFamily="34" charset="-120"/>
              </a:rPr>
              <a:t>Gunicorn</a:t>
            </a:r>
            <a:endParaRPr lang="en-US" altLang="zh-TW" sz="1800" dirty="0">
              <a:latin typeface="微軟正黑體 Light" panose="020B0304030504040204" pitchFamily="34" charset="-120"/>
              <a:ea typeface="微軟正黑體 Light" panose="020B0304030504040204" pitchFamily="34" charset="-120"/>
            </a:endParaRPr>
          </a:p>
          <a:p>
            <a:pPr marL="114300" indent="0">
              <a:buNone/>
            </a:pPr>
            <a:r>
              <a:rPr lang="en-US" sz="1800" dirty="0">
                <a:latin typeface="微軟正黑體 Light" panose="020B0304030504040204" pitchFamily="34" charset="-120"/>
                <a:ea typeface="微軟正黑體 Light" panose="020B0304030504040204" pitchFamily="34" charset="-120"/>
              </a:rPr>
              <a:t>Create </a:t>
            </a:r>
            <a:r>
              <a:rPr lang="en-US" sz="1800" dirty="0" err="1">
                <a:latin typeface="微軟正黑體 Light" panose="020B0304030504040204" pitchFamily="34" charset="-120"/>
                <a:ea typeface="微軟正黑體 Light" panose="020B0304030504040204" pitchFamily="34" charset="-120"/>
              </a:rPr>
              <a:t>systemd</a:t>
            </a:r>
            <a:r>
              <a:rPr lang="en-US" sz="1800" dirty="0">
                <a:latin typeface="微軟正黑體 Light" panose="020B0304030504040204" pitchFamily="34" charset="-120"/>
                <a:ea typeface="微軟正黑體 Light" panose="020B0304030504040204" pitchFamily="34" charset="-120"/>
              </a:rPr>
              <a:t> Socket and Service Files for </a:t>
            </a:r>
            <a:r>
              <a:rPr lang="en-US" sz="1800" dirty="0" err="1">
                <a:latin typeface="微軟正黑體 Light" panose="020B0304030504040204" pitchFamily="34" charset="-120"/>
                <a:ea typeface="微軟正黑體 Light" panose="020B0304030504040204" pitchFamily="34" charset="-120"/>
              </a:rPr>
              <a:t>Gunicorn</a:t>
            </a:r>
            <a:br>
              <a:rPr lang="en-US" sz="1800" dirty="0"/>
            </a:br>
            <a:endParaRPr lang="en-US" altLang="zh-TW" sz="1800" dirty="0">
              <a:latin typeface="微軟正黑體 Light" panose="020B0304030504040204" pitchFamily="34" charset="-120"/>
              <a:ea typeface="微軟正黑體 Light" panose="020B0304030504040204" pitchFamily="34" charset="-120"/>
            </a:endParaRPr>
          </a:p>
          <a:p>
            <a:endParaRPr lang="en-US" altLang="zh-TW" sz="1800" dirty="0">
              <a:latin typeface="微軟正黑體 Light" panose="020B0304030504040204" pitchFamily="34" charset="-120"/>
              <a:ea typeface="微軟正黑體 Light" panose="020B0304030504040204" pitchFamily="34" charset="-120"/>
            </a:endParaRPr>
          </a:p>
        </p:txBody>
      </p:sp>
      <p:sp>
        <p:nvSpPr>
          <p:cNvPr id="4" name="投影片編號版面配置區 3">
            <a:extLst>
              <a:ext uri="{FF2B5EF4-FFF2-40B4-BE49-F238E27FC236}">
                <a16:creationId xmlns:a16="http://schemas.microsoft.com/office/drawing/2014/main" id="{0C18A11D-7DEE-4469-A2AC-880D276F0A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8" name="Rectangle 4">
            <a:extLst>
              <a:ext uri="{FF2B5EF4-FFF2-40B4-BE49-F238E27FC236}">
                <a16:creationId xmlns:a16="http://schemas.microsoft.com/office/drawing/2014/main" id="{B914B4CE-E77F-994E-BB7B-B6CF27A972D2}"/>
              </a:ext>
            </a:extLst>
          </p:cNvPr>
          <p:cNvSpPr>
            <a:spLocks noChangeArrowheads="1"/>
          </p:cNvSpPr>
          <p:nvPr/>
        </p:nvSpPr>
        <p:spPr bwMode="auto">
          <a:xfrm>
            <a:off x="0" y="285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TW" altLang="en-TW" sz="800" b="0" i="0" u="none" strike="noStrike" cap="none" normalizeH="0" baseline="0" dirty="0">
                <a:ln>
                  <a:noFill/>
                </a:ln>
                <a:solidFill>
                  <a:schemeClr val="tx1"/>
                </a:solidFill>
                <a:effectLst/>
              </a:rPr>
            </a:br>
            <a:endParaRPr kumimoji="0" lang="en-TW" altLang="en-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489022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D9DC2C-F750-4CD3-B890-5069A56B1A38}"/>
              </a:ext>
            </a:extLst>
          </p:cNvPr>
          <p:cNvSpPr>
            <a:spLocks noGrp="1"/>
          </p:cNvSpPr>
          <p:nvPr>
            <p:ph type="title"/>
          </p:nvPr>
        </p:nvSpPr>
        <p:spPr>
          <a:xfrm>
            <a:off x="457200" y="693150"/>
            <a:ext cx="7942082" cy="376894"/>
          </a:xfrm>
        </p:spPr>
        <p:txBody>
          <a:bodyPr/>
          <a:lstStyle/>
          <a:p>
            <a:r>
              <a:rPr lang="en-US" altLang="zh-TW" sz="2800" dirty="0" err="1"/>
              <a:t>Gunicorn</a:t>
            </a:r>
            <a:r>
              <a:rPr lang="en-US" altLang="zh-TW" sz="2800" dirty="0"/>
              <a:t> settings</a:t>
            </a:r>
            <a:endParaRPr lang="zh-TW" altLang="en-US" sz="2800" dirty="0"/>
          </a:p>
        </p:txBody>
      </p:sp>
      <p:sp>
        <p:nvSpPr>
          <p:cNvPr id="4" name="投影片編號版面配置區 3">
            <a:extLst>
              <a:ext uri="{FF2B5EF4-FFF2-40B4-BE49-F238E27FC236}">
                <a16:creationId xmlns:a16="http://schemas.microsoft.com/office/drawing/2014/main" id="{0C18A11D-7DEE-4469-A2AC-880D276F0A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8" name="Rectangle 4">
            <a:extLst>
              <a:ext uri="{FF2B5EF4-FFF2-40B4-BE49-F238E27FC236}">
                <a16:creationId xmlns:a16="http://schemas.microsoft.com/office/drawing/2014/main" id="{B914B4CE-E77F-994E-BB7B-B6CF27A972D2}"/>
              </a:ext>
            </a:extLst>
          </p:cNvPr>
          <p:cNvSpPr>
            <a:spLocks noChangeArrowheads="1"/>
          </p:cNvSpPr>
          <p:nvPr/>
        </p:nvSpPr>
        <p:spPr bwMode="auto">
          <a:xfrm>
            <a:off x="0" y="285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TW" altLang="en-TW" sz="800" b="0" i="0" u="none" strike="noStrike" cap="none" normalizeH="0" baseline="0" dirty="0">
                <a:ln>
                  <a:noFill/>
                </a:ln>
                <a:solidFill>
                  <a:schemeClr val="tx1"/>
                </a:solidFill>
                <a:effectLst/>
              </a:rPr>
            </a:br>
            <a:endParaRPr kumimoji="0" lang="en-TW" altLang="en-TW"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BDA5D828-F21C-2B4B-BC6E-7DAB49EC76C3}"/>
              </a:ext>
            </a:extLst>
          </p:cNvPr>
          <p:cNvPicPr>
            <a:picLocks noChangeAspect="1"/>
          </p:cNvPicPr>
          <p:nvPr/>
        </p:nvPicPr>
        <p:blipFill rotWithShape="1">
          <a:blip r:embed="rId3"/>
          <a:srcRect l="13265" t="19775" r="14030" b="21728"/>
          <a:stretch/>
        </p:blipFill>
        <p:spPr>
          <a:xfrm>
            <a:off x="154820" y="1287886"/>
            <a:ext cx="4273421" cy="3080159"/>
          </a:xfrm>
          <a:prstGeom prst="rect">
            <a:avLst/>
          </a:prstGeom>
        </p:spPr>
      </p:pic>
      <p:pic>
        <p:nvPicPr>
          <p:cNvPr id="11" name="Picture 10">
            <a:extLst>
              <a:ext uri="{FF2B5EF4-FFF2-40B4-BE49-F238E27FC236}">
                <a16:creationId xmlns:a16="http://schemas.microsoft.com/office/drawing/2014/main" id="{0EF0CFB3-6EB1-6E4C-B003-C19B904D4B56}"/>
              </a:ext>
            </a:extLst>
          </p:cNvPr>
          <p:cNvPicPr>
            <a:picLocks noChangeAspect="1"/>
          </p:cNvPicPr>
          <p:nvPr/>
        </p:nvPicPr>
        <p:blipFill rotWithShape="1">
          <a:blip r:embed="rId4"/>
          <a:srcRect l="11085" t="12834" r="10351" b="12762"/>
          <a:stretch/>
        </p:blipFill>
        <p:spPr>
          <a:xfrm>
            <a:off x="4572000" y="350368"/>
            <a:ext cx="4201077" cy="4520682"/>
          </a:xfrm>
          <a:prstGeom prst="rect">
            <a:avLst/>
          </a:prstGeom>
        </p:spPr>
      </p:pic>
    </p:spTree>
    <p:extLst>
      <p:ext uri="{BB962C8B-B14F-4D97-AF65-F5344CB8AC3E}">
        <p14:creationId xmlns:p14="http://schemas.microsoft.com/office/powerpoint/2010/main" val="278294939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D9DC2C-F750-4CD3-B890-5069A56B1A38}"/>
              </a:ext>
            </a:extLst>
          </p:cNvPr>
          <p:cNvSpPr>
            <a:spLocks noGrp="1"/>
          </p:cNvSpPr>
          <p:nvPr>
            <p:ph type="title"/>
          </p:nvPr>
        </p:nvSpPr>
        <p:spPr>
          <a:xfrm>
            <a:off x="457200" y="693150"/>
            <a:ext cx="7942082" cy="376894"/>
          </a:xfrm>
        </p:spPr>
        <p:txBody>
          <a:bodyPr/>
          <a:lstStyle/>
          <a:p>
            <a:r>
              <a:rPr lang="en-US" altLang="zh-TW" sz="2800" dirty="0"/>
              <a:t>Django Connect Database</a:t>
            </a:r>
            <a:endParaRPr lang="zh-TW" altLang="en-US" sz="2800" dirty="0"/>
          </a:p>
        </p:txBody>
      </p:sp>
      <p:sp>
        <p:nvSpPr>
          <p:cNvPr id="3" name="文字版面配置區 2">
            <a:extLst>
              <a:ext uri="{FF2B5EF4-FFF2-40B4-BE49-F238E27FC236}">
                <a16:creationId xmlns:a16="http://schemas.microsoft.com/office/drawing/2014/main" id="{741B291A-6F02-4E5A-A039-CE2C76CCE450}"/>
              </a:ext>
            </a:extLst>
          </p:cNvPr>
          <p:cNvSpPr>
            <a:spLocks noGrp="1"/>
          </p:cNvSpPr>
          <p:nvPr>
            <p:ph type="body" idx="1"/>
          </p:nvPr>
        </p:nvSpPr>
        <p:spPr>
          <a:xfrm>
            <a:off x="68094" y="1332796"/>
            <a:ext cx="8774349" cy="3117554"/>
          </a:xfrm>
        </p:spPr>
        <p:txBody>
          <a:bodyPr/>
          <a:lstStyle/>
          <a:p>
            <a:r>
              <a:rPr lang="en-US" altLang="zh-TW" sz="1600" dirty="0">
                <a:latin typeface="Monaco" pitchFamily="2" charset="77"/>
                <a:ea typeface="微軟正黑體 Light" panose="020B0304030504040204" pitchFamily="34" charset="-120"/>
              </a:rPr>
              <a:t>Error loading </a:t>
            </a:r>
            <a:r>
              <a:rPr lang="en-US" altLang="zh-TW" sz="1600" dirty="0" err="1">
                <a:latin typeface="Monaco" pitchFamily="2" charset="77"/>
                <a:ea typeface="微軟正黑體 Light" panose="020B0304030504040204" pitchFamily="34" charset="-120"/>
              </a:rPr>
              <a:t>MySQLdb</a:t>
            </a:r>
            <a:r>
              <a:rPr lang="en-US" altLang="zh-TW" sz="1600" dirty="0">
                <a:latin typeface="Monaco" pitchFamily="2" charset="77"/>
                <a:ea typeface="微軟正黑體 Light" panose="020B0304030504040204" pitchFamily="34" charset="-120"/>
              </a:rPr>
              <a:t> Module </a:t>
            </a:r>
          </a:p>
          <a:p>
            <a:pPr marL="114300" indent="0">
              <a:buNone/>
            </a:pPr>
            <a:r>
              <a:rPr lang="en-US" altLang="zh-TW" sz="1600" dirty="0">
                <a:latin typeface="Monaco" pitchFamily="2" charset="77"/>
                <a:ea typeface="微軟正黑體 Light" panose="020B0304030504040204" pitchFamily="34" charset="-120"/>
              </a:rPr>
              <a:t>   'Did you install </a:t>
            </a:r>
            <a:r>
              <a:rPr lang="en-US" altLang="zh-TW" sz="1600" dirty="0" err="1">
                <a:latin typeface="Monaco" pitchFamily="2" charset="77"/>
                <a:ea typeface="微軟正黑體 Light" panose="020B0304030504040204" pitchFamily="34" charset="-120"/>
              </a:rPr>
              <a:t>mysqlclient</a:t>
            </a:r>
            <a:r>
              <a:rPr lang="en-US" altLang="zh-TW" sz="1600" dirty="0">
                <a:latin typeface="Monaco" pitchFamily="2" charset="77"/>
                <a:ea typeface="微軟正黑體 Light" panose="020B0304030504040204" pitchFamily="34" charset="-120"/>
              </a:rPr>
              <a:t> or MySQL-python?’</a:t>
            </a:r>
          </a:p>
          <a:p>
            <a:r>
              <a:rPr lang="en-US" sz="1600" dirty="0" err="1">
                <a:latin typeface="Monaco" pitchFamily="2" charset="77"/>
                <a:ea typeface="微軟正黑體 Light" panose="020B0304030504040204" pitchFamily="34" charset="-120"/>
              </a:rPr>
              <a:t>mysqlclient</a:t>
            </a:r>
            <a:r>
              <a:rPr lang="en-US" sz="1600" dirty="0">
                <a:latin typeface="Monaco" pitchFamily="2" charset="77"/>
                <a:ea typeface="微軟正黑體 Light" panose="020B0304030504040204" pitchFamily="34" charset="-120"/>
              </a:rPr>
              <a:t> 1.3.13 or newer is required; you have 0.9.3</a:t>
            </a:r>
            <a:endParaRPr lang="en-US" altLang="zh-TW" sz="1600" dirty="0">
              <a:latin typeface="Monaco" pitchFamily="2" charset="77"/>
              <a:ea typeface="微軟正黑體 Light" panose="020B0304030504040204" pitchFamily="34" charset="-120"/>
            </a:endParaRPr>
          </a:p>
          <a:p>
            <a:pPr marL="114300" indent="0">
              <a:buNone/>
            </a:pPr>
            <a:endParaRPr lang="en-US" altLang="zh-TW" sz="1600" dirty="0">
              <a:latin typeface="Monaco" pitchFamily="2" charset="77"/>
              <a:ea typeface="微軟正黑體 Light" panose="020B0304030504040204" pitchFamily="34" charset="-120"/>
            </a:endParaRPr>
          </a:p>
          <a:p>
            <a:r>
              <a:rPr lang="en-US" sz="1600" dirty="0" err="1">
                <a:latin typeface="Monaco" pitchFamily="2" charset="77"/>
                <a:ea typeface="微軟正黑體 Light" panose="020B0304030504040204" pitchFamily="34" charset="-120"/>
              </a:rPr>
              <a:t>pymysql.install_as_MySQLdb</a:t>
            </a:r>
            <a:r>
              <a:rPr lang="en-US" sz="1600" dirty="0">
                <a:latin typeface="Monaco" pitchFamily="2" charset="77"/>
                <a:ea typeface="微軟正黑體 Light" panose="020B0304030504040204" pitchFamily="34" charset="-120"/>
              </a:rPr>
              <a:t>() </a:t>
            </a:r>
            <a:r>
              <a:rPr lang="en-US" sz="1600" dirty="0">
                <a:latin typeface="Microsoft JhengHei" panose="020B0604030504040204" pitchFamily="34" charset="-120"/>
                <a:ea typeface="Microsoft JhengHei" panose="020B0604030504040204" pitchFamily="34" charset="-120"/>
              </a:rPr>
              <a:t>in</a:t>
            </a:r>
            <a:r>
              <a:rPr lang="en-US" sz="1600" dirty="0">
                <a:latin typeface="Monaco" pitchFamily="2" charset="77"/>
                <a:ea typeface="微軟正黑體 Light" panose="020B0304030504040204" pitchFamily="34" charset="-120"/>
              </a:rPr>
              <a:t> </a:t>
            </a:r>
            <a:r>
              <a:rPr lang="en-US" sz="1600" dirty="0" err="1">
                <a:latin typeface="Monaco" pitchFamily="2" charset="77"/>
                <a:ea typeface="微軟正黑體 Light" panose="020B0304030504040204" pitchFamily="34" charset="-120"/>
              </a:rPr>
              <a:t>init.py</a:t>
            </a:r>
            <a:endParaRPr lang="en-US" sz="1600" dirty="0">
              <a:latin typeface="Monaco" pitchFamily="2" charset="77"/>
              <a:ea typeface="微軟正黑體 Light" panose="020B0304030504040204" pitchFamily="34" charset="-120"/>
            </a:endParaRPr>
          </a:p>
          <a:p>
            <a:pPr marL="114300" indent="0" fontAlgn="base">
              <a:buNone/>
            </a:pPr>
            <a:r>
              <a:rPr lang="en-US" sz="1600" dirty="0">
                <a:latin typeface="Monaco" pitchFamily="2" charset="77"/>
                <a:ea typeface="微軟正黑體 Light" panose="020B0304030504040204" pitchFamily="34" charset="-120"/>
              </a:rPr>
              <a:t>   if version &lt; (1, 3, 13): pass</a:t>
            </a:r>
          </a:p>
          <a:p>
            <a:pPr marL="114300" indent="0" fontAlgn="base">
              <a:buNone/>
            </a:pPr>
            <a:r>
              <a:rPr lang="en-US" sz="1600" dirty="0">
                <a:latin typeface="Microsoft JhengHei" panose="020B0604030504040204" pitchFamily="34" charset="-120"/>
                <a:ea typeface="Microsoft JhengHei" panose="020B0604030504040204" pitchFamily="34" charset="-120"/>
              </a:rPr>
              <a:t>       </a:t>
            </a:r>
            <a:r>
              <a:rPr lang="en-US" sz="1600" dirty="0">
                <a:latin typeface="Monaco" pitchFamily="2" charset="77"/>
                <a:ea typeface="微軟正黑體 Light" panose="020B0304030504040204" pitchFamily="34" charset="-120"/>
              </a:rPr>
              <a:t>site-packages/</a:t>
            </a:r>
            <a:r>
              <a:rPr lang="en-US" sz="1600" dirty="0" err="1">
                <a:latin typeface="Monaco" pitchFamily="2" charset="77"/>
                <a:ea typeface="微軟正黑體 Light" panose="020B0304030504040204" pitchFamily="34" charset="-120"/>
              </a:rPr>
              <a:t>django</a:t>
            </a:r>
            <a:r>
              <a:rPr lang="en-US" sz="1600" dirty="0">
                <a:latin typeface="Monaco" pitchFamily="2" charset="77"/>
                <a:ea typeface="微軟正黑體 Light" panose="020B0304030504040204" pitchFamily="34" charset="-120"/>
              </a:rPr>
              <a:t>/</a:t>
            </a:r>
            <a:r>
              <a:rPr lang="en-US" sz="1600" dirty="0" err="1">
                <a:latin typeface="Monaco" pitchFamily="2" charset="77"/>
                <a:ea typeface="微軟正黑體 Light" panose="020B0304030504040204" pitchFamily="34" charset="-120"/>
              </a:rPr>
              <a:t>db</a:t>
            </a:r>
            <a:r>
              <a:rPr lang="en-US" sz="1600" dirty="0">
                <a:latin typeface="Monaco" pitchFamily="2" charset="77"/>
                <a:ea typeface="微軟正黑體 Light" panose="020B0304030504040204" pitchFamily="34" charset="-120"/>
              </a:rPr>
              <a:t>/backends/</a:t>
            </a:r>
            <a:r>
              <a:rPr lang="en-US" sz="1600" dirty="0" err="1">
                <a:latin typeface="Monaco" pitchFamily="2" charset="77"/>
                <a:ea typeface="微軟正黑體 Light" panose="020B0304030504040204" pitchFamily="34" charset="-120"/>
              </a:rPr>
              <a:t>mysql</a:t>
            </a:r>
            <a:r>
              <a:rPr lang="en-US" sz="1600" dirty="0">
                <a:latin typeface="Monaco" pitchFamily="2" charset="77"/>
                <a:ea typeface="微軟正黑體 Light" panose="020B0304030504040204" pitchFamily="34" charset="-120"/>
              </a:rPr>
              <a:t>/</a:t>
            </a:r>
          </a:p>
          <a:p>
            <a:pPr fontAlgn="base"/>
            <a:r>
              <a:rPr lang="en-US" altLang="zh-TW" sz="1600" dirty="0">
                <a:latin typeface="Monaco" pitchFamily="2" charset="77"/>
                <a:ea typeface="微軟正黑體 Light" panose="020B0304030504040204" pitchFamily="34" charset="-120"/>
              </a:rPr>
              <a:t>pip3 install </a:t>
            </a:r>
            <a:r>
              <a:rPr lang="en-US" altLang="zh-TW" sz="1600" dirty="0" err="1">
                <a:latin typeface="Monaco" pitchFamily="2" charset="77"/>
                <a:ea typeface="微軟正黑體 Light" panose="020B0304030504040204" pitchFamily="34" charset="-120"/>
              </a:rPr>
              <a:t>mysqlclient</a:t>
            </a:r>
            <a:r>
              <a:rPr lang="en-US" altLang="zh-TW" sz="1600" dirty="0">
                <a:latin typeface="Monaco" pitchFamily="2" charset="77"/>
                <a:ea typeface="微軟正黑體 Light" panose="020B0304030504040204" pitchFamily="34" charset="-120"/>
              </a:rPr>
              <a:t> == 2.0.1</a:t>
            </a:r>
          </a:p>
          <a:p>
            <a:pPr marL="114300" indent="0">
              <a:buNone/>
            </a:pPr>
            <a:endParaRPr lang="en-US" altLang="zh-TW" sz="1600" dirty="0">
              <a:latin typeface="Microsoft JhengHei" panose="020B0604030504040204" pitchFamily="34" charset="-120"/>
              <a:ea typeface="Microsoft JhengHei" panose="020B0604030504040204" pitchFamily="34" charset="-120"/>
            </a:endParaRPr>
          </a:p>
          <a:p>
            <a:pPr marL="114300" indent="0">
              <a:buNone/>
            </a:pPr>
            <a:endParaRPr lang="en-US" altLang="zh-TW" sz="1600" dirty="0">
              <a:latin typeface="Microsoft JhengHei" panose="020B0604030504040204" pitchFamily="34" charset="-120"/>
              <a:ea typeface="Microsoft JhengHei" panose="020B0604030504040204" pitchFamily="34" charset="-120"/>
            </a:endParaRPr>
          </a:p>
          <a:p>
            <a:pPr marL="114300" indent="0">
              <a:buNone/>
            </a:pPr>
            <a:endParaRPr lang="en-US" altLang="zh-TW" sz="1600" dirty="0">
              <a:latin typeface="Monaco" pitchFamily="2" charset="77"/>
              <a:ea typeface="微軟正黑體 Light" panose="020B0304030504040204" pitchFamily="34" charset="-120"/>
            </a:endParaRPr>
          </a:p>
        </p:txBody>
      </p:sp>
      <p:sp>
        <p:nvSpPr>
          <p:cNvPr id="4" name="投影片編號版面配置區 3">
            <a:extLst>
              <a:ext uri="{FF2B5EF4-FFF2-40B4-BE49-F238E27FC236}">
                <a16:creationId xmlns:a16="http://schemas.microsoft.com/office/drawing/2014/main" id="{0C18A11D-7DEE-4469-A2AC-880D276F0A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8" name="Rectangle 4">
            <a:extLst>
              <a:ext uri="{FF2B5EF4-FFF2-40B4-BE49-F238E27FC236}">
                <a16:creationId xmlns:a16="http://schemas.microsoft.com/office/drawing/2014/main" id="{B914B4CE-E77F-994E-BB7B-B6CF27A972D2}"/>
              </a:ext>
            </a:extLst>
          </p:cNvPr>
          <p:cNvSpPr>
            <a:spLocks noChangeArrowheads="1"/>
          </p:cNvSpPr>
          <p:nvPr/>
        </p:nvSpPr>
        <p:spPr bwMode="auto">
          <a:xfrm>
            <a:off x="0" y="285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TW" altLang="en-TW" sz="800" b="0" i="0" u="none" strike="noStrike" cap="none" normalizeH="0" baseline="0" dirty="0">
                <a:ln>
                  <a:noFill/>
                </a:ln>
                <a:solidFill>
                  <a:schemeClr val="tx1"/>
                </a:solidFill>
                <a:effectLst/>
              </a:rPr>
            </a:br>
            <a:endParaRPr kumimoji="0" lang="en-TW" altLang="en-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453968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21"/>
          <p:cNvSpPr txBox="1">
            <a:spLocks noGrp="1"/>
          </p:cNvSpPr>
          <p:nvPr>
            <p:ph type="title"/>
          </p:nvPr>
        </p:nvSpPr>
        <p:spPr>
          <a:xfrm>
            <a:off x="355796" y="360094"/>
            <a:ext cx="8432408" cy="1082700"/>
          </a:xfrm>
          <a:prstGeom prst="rect">
            <a:avLst/>
          </a:prstGeom>
          <a:noFill/>
          <a:ln>
            <a:noFill/>
          </a:ln>
        </p:spPr>
        <p:txBody>
          <a:bodyPr spcFirstLastPara="1" vert="horz" wrap="square" lIns="0" tIns="0" rIns="0" bIns="0" anchor="ctr" anchorCtr="0">
            <a:noAutofit/>
          </a:bodyPr>
          <a:lstStyle/>
          <a:p>
            <a:r>
              <a:rPr lang="en-US" sz="3600" dirty="0"/>
              <a:t>TWCC</a:t>
            </a:r>
            <a:endParaRPr sz="3600" dirty="0"/>
          </a:p>
        </p:txBody>
      </p:sp>
      <p:sp>
        <p:nvSpPr>
          <p:cNvPr id="1007" name="Google Shape;1007;p21"/>
          <p:cNvSpPr txBox="1">
            <a:spLocks noGrp="1"/>
          </p:cNvSpPr>
          <p:nvPr>
            <p:ph type="body" idx="1"/>
          </p:nvPr>
        </p:nvSpPr>
        <p:spPr>
          <a:xfrm>
            <a:off x="419492" y="1251300"/>
            <a:ext cx="8142617" cy="2640900"/>
          </a:xfrm>
          <a:prstGeom prst="rect">
            <a:avLst/>
          </a:prstGeom>
        </p:spPr>
        <p:txBody>
          <a:bodyPr spcFirstLastPara="1" wrap="square" lIns="0" tIns="0" rIns="0" bIns="0" anchor="t" anchorCtr="0">
            <a:noAutofit/>
          </a:bodyPr>
          <a:lstStyle/>
          <a:p>
            <a:pPr marL="342900"/>
            <a:r>
              <a:rPr lang="en-US" altLang="zh-CN" sz="1800" dirty="0">
                <a:solidFill>
                  <a:schemeClr val="tx1"/>
                </a:solidFill>
                <a:latin typeface="微軟正黑體 Light" panose="020B0304030504040204" pitchFamily="34" charset="-120"/>
                <a:ea typeface="微軟正黑體 Light" panose="020B0304030504040204" pitchFamily="34" charset="-120"/>
                <a:cs typeface="Arial"/>
                <a:sym typeface="Arial"/>
              </a:rPr>
              <a:t>Change Database from Google Spreadsheets to MySQL at Early-April.</a:t>
            </a:r>
          </a:p>
          <a:p>
            <a:pPr marL="342900"/>
            <a:r>
              <a:rPr lang="en-US" altLang="zh-CN" sz="1800" dirty="0">
                <a:solidFill>
                  <a:schemeClr val="tx1"/>
                </a:solidFill>
                <a:latin typeface="微軟正黑體 Light" panose="020B0304030504040204" pitchFamily="34" charset="-120"/>
                <a:ea typeface="微軟正黑體 Light" panose="020B0304030504040204" pitchFamily="34" charset="-120"/>
                <a:cs typeface="Arial"/>
                <a:sym typeface="Arial"/>
              </a:rPr>
              <a:t>Deploy Database on GCP Cloud SQL by using trial credits.</a:t>
            </a:r>
          </a:p>
          <a:p>
            <a:pPr marL="342900"/>
            <a:r>
              <a:rPr lang="en-US" altLang="zh-CN" sz="1800" dirty="0">
                <a:solidFill>
                  <a:schemeClr val="tx1"/>
                </a:solidFill>
                <a:latin typeface="微軟正黑體 Light" panose="020B0304030504040204" pitchFamily="34" charset="-120"/>
                <a:ea typeface="微軟正黑體 Light" panose="020B0304030504040204" pitchFamily="34" charset="-120"/>
                <a:cs typeface="Arial"/>
                <a:sym typeface="Arial"/>
              </a:rPr>
              <a:t>We apply NCHC Anti-COVID19 Technology Project at Mid-April, NCHC (National Center of high-performance Computing) provide us 6 mounts of VM on TWCC (Taiwan Computing Cloud).</a:t>
            </a:r>
          </a:p>
          <a:p>
            <a:pPr marL="342900"/>
            <a:r>
              <a:rPr lang="en-US" altLang="zh-CN" sz="1800" dirty="0">
                <a:solidFill>
                  <a:schemeClr val="tx1"/>
                </a:solidFill>
                <a:latin typeface="微軟正黑體 Light" panose="020B0304030504040204" pitchFamily="34" charset="-120"/>
                <a:ea typeface="微軟正黑體 Light" panose="020B0304030504040204" pitchFamily="34" charset="-120"/>
                <a:cs typeface="Arial"/>
                <a:sym typeface="Arial"/>
              </a:rPr>
              <a:t>Building MySQL server on VM.</a:t>
            </a:r>
          </a:p>
          <a:p>
            <a:pPr marL="342900"/>
            <a:r>
              <a:rPr lang="en-US" sz="1800" dirty="0">
                <a:solidFill>
                  <a:schemeClr val="tx1"/>
                </a:solidFill>
                <a:latin typeface="微軟正黑體 Light" panose="020B0304030504040204" pitchFamily="34" charset="-120"/>
                <a:ea typeface="微軟正黑體 Light" panose="020B0304030504040204" pitchFamily="34" charset="-120"/>
                <a:cs typeface="Arial"/>
                <a:sym typeface="Arial"/>
              </a:rPr>
              <a:t>Thanks g0v provide the message.</a:t>
            </a:r>
            <a:endParaRPr sz="1800" dirty="0">
              <a:solidFill>
                <a:schemeClr val="tx1"/>
              </a:solidFill>
              <a:latin typeface="微軟正黑體 Light" panose="020B0304030504040204" pitchFamily="34" charset="-120"/>
              <a:ea typeface="微軟正黑體 Light" panose="020B0304030504040204" pitchFamily="34" charset="-120"/>
              <a:cs typeface="Arial"/>
              <a:sym typeface="Arial"/>
            </a:endParaRPr>
          </a:p>
        </p:txBody>
      </p:sp>
      <p:sp>
        <p:nvSpPr>
          <p:cNvPr id="1009" name="Google Shape;1009;p2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26</a:t>
            </a:fld>
            <a:endParaRPr/>
          </a:p>
        </p:txBody>
      </p:sp>
      <p:pic>
        <p:nvPicPr>
          <p:cNvPr id="4" name="圖形 3">
            <a:extLst>
              <a:ext uri="{FF2B5EF4-FFF2-40B4-BE49-F238E27FC236}">
                <a16:creationId xmlns:a16="http://schemas.microsoft.com/office/drawing/2014/main" id="{0B8F41B9-8ABA-2943-B0F6-47D708A7BC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2700" y="4059506"/>
            <a:ext cx="4038600" cy="723900"/>
          </a:xfrm>
          <a:prstGeom prst="rect">
            <a:avLst/>
          </a:prstGeom>
        </p:spPr>
      </p:pic>
    </p:spTree>
    <p:extLst>
      <p:ext uri="{BB962C8B-B14F-4D97-AF65-F5344CB8AC3E}">
        <p14:creationId xmlns:p14="http://schemas.microsoft.com/office/powerpoint/2010/main" val="467330073"/>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903325" y="2222597"/>
            <a:ext cx="5124524" cy="703610"/>
          </a:xfrm>
          <a:prstGeom prst="rect">
            <a:avLst/>
          </a:prstGeom>
        </p:spPr>
        <p:txBody>
          <a:bodyPr spcFirstLastPara="1" wrap="square" lIns="0" tIns="0" rIns="0" bIns="0" anchor="b" anchorCtr="0">
            <a:noAutofit/>
          </a:bodyPr>
          <a:lstStyle/>
          <a:p>
            <a:pPr lvl="0"/>
            <a:r>
              <a:rPr lang="en-US" dirty="0"/>
              <a:t>Long-Term Goal</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rgbClr val="FFFFFF"/>
                </a:solidFill>
                <a:effectLst/>
                <a:uLnTx/>
                <a:uFillTx/>
                <a:latin typeface="Barlow"/>
                <a:ea typeface="Barlow"/>
                <a:cs typeface="Barlow"/>
                <a:sym typeface="Barlow"/>
              </a:rPr>
              <a:t>3</a:t>
            </a:r>
            <a:endParaRPr kumimoji="0" sz="3600" b="1" i="0" u="none" strike="noStrike" kern="0" cap="none" spc="0" normalizeH="0" baseline="0" noProof="0" dirty="0">
              <a:ln>
                <a:noFill/>
              </a:ln>
              <a:solidFill>
                <a:srgbClr val="FFFFFF"/>
              </a:solidFill>
              <a:effectLst/>
              <a:uLnTx/>
              <a:uFillTx/>
              <a:latin typeface="Barlow"/>
              <a:ea typeface="Barlow"/>
              <a:cs typeface="Barlow"/>
              <a:sym typeface="Barlow"/>
            </a:endParaRPr>
          </a:p>
        </p:txBody>
      </p:sp>
      <p:grpSp>
        <p:nvGrpSpPr>
          <p:cNvPr id="408" name="Google Shape;408;p15"/>
          <p:cNvGrpSpPr/>
          <p:nvPr/>
        </p:nvGrpSpPr>
        <p:grpSpPr>
          <a:xfrm>
            <a:off x="5709685" y="763587"/>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Tree>
    <p:extLst>
      <p:ext uri="{BB962C8B-B14F-4D97-AF65-F5344CB8AC3E}">
        <p14:creationId xmlns:p14="http://schemas.microsoft.com/office/powerpoint/2010/main" val="316788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D9DC2C-F750-4CD3-B890-5069A56B1A38}"/>
              </a:ext>
            </a:extLst>
          </p:cNvPr>
          <p:cNvSpPr>
            <a:spLocks noGrp="1"/>
          </p:cNvSpPr>
          <p:nvPr>
            <p:ph type="title"/>
          </p:nvPr>
        </p:nvSpPr>
        <p:spPr>
          <a:xfrm>
            <a:off x="457200" y="605600"/>
            <a:ext cx="7942082" cy="1082700"/>
          </a:xfrm>
        </p:spPr>
        <p:txBody>
          <a:bodyPr/>
          <a:lstStyle/>
          <a:p>
            <a:r>
              <a:rPr lang="en-US" altLang="zh-TW" sz="3600" dirty="0"/>
              <a:t>Develop on other Chatbot Platforms</a:t>
            </a:r>
            <a:endParaRPr lang="zh-TW" altLang="en-US" sz="3600" dirty="0"/>
          </a:p>
        </p:txBody>
      </p:sp>
      <p:sp>
        <p:nvSpPr>
          <p:cNvPr id="3" name="文字版面配置區 2">
            <a:extLst>
              <a:ext uri="{FF2B5EF4-FFF2-40B4-BE49-F238E27FC236}">
                <a16:creationId xmlns:a16="http://schemas.microsoft.com/office/drawing/2014/main" id="{741B291A-6F02-4E5A-A039-CE2C76CCE450}"/>
              </a:ext>
            </a:extLst>
          </p:cNvPr>
          <p:cNvSpPr>
            <a:spLocks noGrp="1"/>
          </p:cNvSpPr>
          <p:nvPr>
            <p:ph type="body" idx="1"/>
          </p:nvPr>
        </p:nvSpPr>
        <p:spPr>
          <a:xfrm>
            <a:off x="457200" y="1875934"/>
            <a:ext cx="7942082" cy="2760816"/>
          </a:xfrm>
        </p:spPr>
        <p:txBody>
          <a:bodyPr/>
          <a:lstStyle/>
          <a:p>
            <a:r>
              <a:rPr lang="en-US" altLang="zh-TW" sz="1800" dirty="0">
                <a:latin typeface="微軟正黑體 Light" panose="020B0304030504040204" pitchFamily="34" charset="-120"/>
                <a:ea typeface="微軟正黑體 Light" panose="020B0304030504040204" pitchFamily="34" charset="-120"/>
              </a:rPr>
              <a:t>Not only on Line, we will also develop on other chatbot platforms like conventional email account, WhatsApp, messenger, telegram……. </a:t>
            </a:r>
          </a:p>
          <a:p>
            <a:r>
              <a:rPr lang="en-US" altLang="zh-TW" sz="1800" dirty="0">
                <a:latin typeface="微軟正黑體 Light" panose="020B0304030504040204" pitchFamily="34" charset="-120"/>
                <a:ea typeface="微軟正黑體 Light" panose="020B0304030504040204" pitchFamily="34" charset="-120"/>
              </a:rPr>
              <a:t>One of our goals to let all students and teachers can enjoy this application.</a:t>
            </a:r>
          </a:p>
        </p:txBody>
      </p:sp>
      <p:sp>
        <p:nvSpPr>
          <p:cNvPr id="4" name="投影片編號版面配置區 3">
            <a:extLst>
              <a:ext uri="{FF2B5EF4-FFF2-40B4-BE49-F238E27FC236}">
                <a16:creationId xmlns:a16="http://schemas.microsoft.com/office/drawing/2014/main" id="{0C18A11D-7DEE-4469-A2AC-880D276F0A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193803894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D9DC2C-F750-4CD3-B890-5069A56B1A38}"/>
              </a:ext>
            </a:extLst>
          </p:cNvPr>
          <p:cNvSpPr>
            <a:spLocks noGrp="1"/>
          </p:cNvSpPr>
          <p:nvPr>
            <p:ph type="title"/>
          </p:nvPr>
        </p:nvSpPr>
        <p:spPr>
          <a:xfrm>
            <a:off x="457199" y="605600"/>
            <a:ext cx="8648726" cy="1082700"/>
          </a:xfrm>
        </p:spPr>
        <p:txBody>
          <a:bodyPr/>
          <a:lstStyle/>
          <a:p>
            <a:r>
              <a:rPr lang="en-US" altLang="zh-TW" sz="3600" dirty="0"/>
              <a:t>Promote to other high schools in Taiwan</a:t>
            </a:r>
            <a:endParaRPr lang="zh-TW" altLang="en-US" sz="3600" dirty="0"/>
          </a:p>
        </p:txBody>
      </p:sp>
      <p:sp>
        <p:nvSpPr>
          <p:cNvPr id="3" name="文字版面配置區 2">
            <a:extLst>
              <a:ext uri="{FF2B5EF4-FFF2-40B4-BE49-F238E27FC236}">
                <a16:creationId xmlns:a16="http://schemas.microsoft.com/office/drawing/2014/main" id="{741B291A-6F02-4E5A-A039-CE2C76CCE450}"/>
              </a:ext>
            </a:extLst>
          </p:cNvPr>
          <p:cNvSpPr>
            <a:spLocks noGrp="1"/>
          </p:cNvSpPr>
          <p:nvPr>
            <p:ph type="body" idx="1"/>
          </p:nvPr>
        </p:nvSpPr>
        <p:spPr>
          <a:xfrm>
            <a:off x="457199" y="1688300"/>
            <a:ext cx="7942082" cy="2760816"/>
          </a:xfrm>
        </p:spPr>
        <p:txBody>
          <a:bodyPr/>
          <a:lstStyle/>
          <a:p>
            <a:pPr marL="114300" indent="0">
              <a:buNone/>
            </a:pPr>
            <a:r>
              <a:rPr lang="en-US" altLang="zh-TW" sz="1800" dirty="0">
                <a:latin typeface="微軟正黑體 Light" panose="020B0304030504040204" pitchFamily="34" charset="-120"/>
                <a:ea typeface="微軟正黑體 Light" panose="020B0304030504040204" pitchFamily="34" charset="-120"/>
              </a:rPr>
              <a:t>Mission</a:t>
            </a:r>
          </a:p>
          <a:p>
            <a:r>
              <a:rPr lang="en-US" altLang="zh-TW" sz="1800" dirty="0">
                <a:latin typeface="微軟正黑體 Light" panose="020B0304030504040204" pitchFamily="34" charset="-120"/>
                <a:ea typeface="微軟正黑體 Light" panose="020B0304030504040204" pitchFamily="34" charset="-120"/>
              </a:rPr>
              <a:t>Reduce paper consumption</a:t>
            </a:r>
          </a:p>
          <a:p>
            <a:r>
              <a:rPr lang="en" altLang="zh-TW" sz="1800" dirty="0">
                <a:latin typeface="微軟正黑體 Light" panose="020B0304030504040204" pitchFamily="34" charset="-120"/>
                <a:ea typeface="微軟正黑體 Light" panose="020B0304030504040204" pitchFamily="34" charset="-120"/>
              </a:rPr>
              <a:t>Education Informatization</a:t>
            </a:r>
            <a:endParaRPr lang="en-US" altLang="zh-TW" sz="1800" dirty="0">
              <a:latin typeface="微軟正黑體 Light" panose="020B0304030504040204" pitchFamily="34" charset="-120"/>
              <a:ea typeface="微軟正黑體 Light" panose="020B0304030504040204" pitchFamily="34" charset="-120"/>
            </a:endParaRPr>
          </a:p>
          <a:p>
            <a:pPr marL="114300" indent="0">
              <a:buNone/>
            </a:pPr>
            <a:r>
              <a:rPr lang="en-US" altLang="zh-TW" sz="1800" dirty="0">
                <a:latin typeface="微軟正黑體 Light" panose="020B0304030504040204" pitchFamily="34" charset="-120"/>
                <a:ea typeface="微軟正黑體 Light" panose="020B0304030504040204" pitchFamily="34" charset="-120"/>
              </a:rPr>
              <a:t>Challenges</a:t>
            </a:r>
          </a:p>
          <a:p>
            <a:r>
              <a:rPr lang="en" altLang="zh-TW" sz="1800" dirty="0">
                <a:latin typeface="微軟正黑體 Light" panose="020B0304030504040204" pitchFamily="34" charset="-120"/>
                <a:ea typeface="微軟正黑體 Light" panose="020B0304030504040204" pitchFamily="34" charset="-120"/>
              </a:rPr>
              <a:t>Understaffed</a:t>
            </a:r>
          </a:p>
          <a:p>
            <a:r>
              <a:rPr lang="en-US" sz="1800" dirty="0">
                <a:latin typeface="微軟正黑體 Light" panose="020B0304030504040204" pitchFamily="34" charset="-120"/>
                <a:ea typeface="微軟正黑體 Light" panose="020B0304030504040204" pitchFamily="34" charset="-120"/>
              </a:rPr>
              <a:t>University Entrance exam</a:t>
            </a:r>
            <a:endParaRPr lang="en" altLang="zh-TW" sz="1800" dirty="0">
              <a:latin typeface="微軟正黑體 Light" panose="020B0304030504040204" pitchFamily="34" charset="-120"/>
              <a:ea typeface="微軟正黑體 Light" panose="020B0304030504040204" pitchFamily="34" charset="-120"/>
            </a:endParaRPr>
          </a:p>
          <a:p>
            <a:r>
              <a:rPr lang="en-US" altLang="zh-TW" sz="1800" dirty="0">
                <a:latin typeface="微軟正黑體 Light" panose="020B0304030504040204" pitchFamily="34" charset="-120"/>
                <a:ea typeface="微軟正黑體 Light" panose="020B0304030504040204" pitchFamily="34" charset="-120"/>
              </a:rPr>
              <a:t>Financial</a:t>
            </a:r>
            <a:r>
              <a:rPr lang="zh-TW" altLang="en-US" sz="1800" dirty="0">
                <a:latin typeface="微軟正黑體 Light" panose="020B0304030504040204" pitchFamily="34" charset="-120"/>
                <a:ea typeface="微軟正黑體 Light" panose="020B0304030504040204" pitchFamily="34" charset="-120"/>
              </a:rPr>
              <a:t> </a:t>
            </a:r>
            <a:r>
              <a:rPr lang="en-US" altLang="zh-TW" sz="1800" dirty="0">
                <a:latin typeface="微軟正黑體 Light" panose="020B0304030504040204" pitchFamily="34" charset="-120"/>
                <a:ea typeface="微軟正黑體 Light" panose="020B0304030504040204" pitchFamily="34" charset="-120"/>
              </a:rPr>
              <a:t>Problem</a:t>
            </a:r>
          </a:p>
          <a:p>
            <a:r>
              <a:rPr lang="en-US" altLang="zh-TW" sz="1800" dirty="0">
                <a:latin typeface="微軟正黑體 Light" panose="020B0304030504040204" pitchFamily="34" charset="-120"/>
                <a:ea typeface="微軟正黑體 Light" panose="020B0304030504040204" pitchFamily="34" charset="-120"/>
              </a:rPr>
              <a:t>Electronic Device Management rule in School</a:t>
            </a:r>
          </a:p>
        </p:txBody>
      </p:sp>
      <p:sp>
        <p:nvSpPr>
          <p:cNvPr id="4" name="投影片編號版面配置區 3">
            <a:extLst>
              <a:ext uri="{FF2B5EF4-FFF2-40B4-BE49-F238E27FC236}">
                <a16:creationId xmlns:a16="http://schemas.microsoft.com/office/drawing/2014/main" id="{0C18A11D-7DEE-4469-A2AC-880D276F0A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238991633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77853B0-31A1-478D-B198-8366FADCB072}"/>
              </a:ext>
            </a:extLst>
          </p:cNvPr>
          <p:cNvPicPr>
            <a:picLocks noChangeAspect="1"/>
          </p:cNvPicPr>
          <p:nvPr/>
        </p:nvPicPr>
        <p:blipFill>
          <a:blip r:embed="rId3"/>
          <a:stretch>
            <a:fillRect/>
          </a:stretch>
        </p:blipFill>
        <p:spPr>
          <a:xfrm>
            <a:off x="1305582" y="790205"/>
            <a:ext cx="1440000" cy="1440000"/>
          </a:xfrm>
          <a:prstGeom prst="ellipse">
            <a:avLst/>
          </a:prstGeom>
          <a:ln>
            <a:noFill/>
          </a:ln>
          <a:effectLst>
            <a:softEdge rad="112500"/>
          </a:effectLst>
        </p:spPr>
      </p:pic>
      <p:pic>
        <p:nvPicPr>
          <p:cNvPr id="6" name="圖片 5">
            <a:extLst>
              <a:ext uri="{FF2B5EF4-FFF2-40B4-BE49-F238E27FC236}">
                <a16:creationId xmlns:a16="http://schemas.microsoft.com/office/drawing/2014/main" id="{F943EBC8-B49C-41C7-B631-DC64CE10BF47}"/>
              </a:ext>
            </a:extLst>
          </p:cNvPr>
          <p:cNvPicPr>
            <a:picLocks noChangeAspect="1"/>
          </p:cNvPicPr>
          <p:nvPr/>
        </p:nvPicPr>
        <p:blipFill>
          <a:blip r:embed="rId4"/>
          <a:stretch>
            <a:fillRect/>
          </a:stretch>
        </p:blipFill>
        <p:spPr>
          <a:xfrm>
            <a:off x="1305582" y="2378486"/>
            <a:ext cx="1440000" cy="1440000"/>
          </a:xfrm>
          <a:prstGeom prst="ellipse">
            <a:avLst/>
          </a:prstGeom>
          <a:ln>
            <a:noFill/>
          </a:ln>
          <a:effectLst>
            <a:softEdge rad="112500"/>
          </a:effectLst>
        </p:spPr>
      </p:pic>
      <p:sp>
        <p:nvSpPr>
          <p:cNvPr id="9" name="文字版面配置區 1">
            <a:extLst>
              <a:ext uri="{FF2B5EF4-FFF2-40B4-BE49-F238E27FC236}">
                <a16:creationId xmlns:a16="http://schemas.microsoft.com/office/drawing/2014/main" id="{8C9EDCE1-2902-4474-9993-4595B786E587}"/>
              </a:ext>
            </a:extLst>
          </p:cNvPr>
          <p:cNvSpPr txBox="1">
            <a:spLocks/>
          </p:cNvSpPr>
          <p:nvPr/>
        </p:nvSpPr>
        <p:spPr>
          <a:xfrm>
            <a:off x="3117606" y="1967800"/>
            <a:ext cx="6026394" cy="2261372"/>
          </a:xfrm>
          <a:prstGeom prst="rect">
            <a:avLst/>
          </a:prstGeom>
        </p:spPr>
        <p:txBody>
          <a:bodyPr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ltLang="zh-TW" sz="2000" b="1" dirty="0">
                <a:latin typeface="微軟正黑體" panose="020B0604030504040204" pitchFamily="34" charset="-120"/>
                <a:ea typeface="微軟正黑體" panose="020B0604030504040204" pitchFamily="34" charset="-120"/>
              </a:rPr>
              <a:t>Front-End Engineer Yang-Sheng Ho</a:t>
            </a:r>
          </a:p>
          <a:p>
            <a:endParaRPr lang="en" altLang="zh-TW" sz="1600" b="1" dirty="0">
              <a:latin typeface="微軟正黑體" panose="020B0604030504040204" pitchFamily="34" charset="-120"/>
              <a:ea typeface="微軟正黑體" panose="020B0604030504040204" pitchFamily="34" charset="-120"/>
            </a:endParaRPr>
          </a:p>
          <a:p>
            <a:pPr lvl="1"/>
            <a:r>
              <a:rPr lang="en" altLang="zh-TW" sz="1600" dirty="0">
                <a:latin typeface="微軟正黑體 Light" panose="020B0304030504040204" pitchFamily="34" charset="-120"/>
                <a:ea typeface="微軟正黑體 Light" panose="020B0304030504040204" pitchFamily="34" charset="-120"/>
              </a:rPr>
              <a:t>Cybersecurity Contest, Flight Simulator</a:t>
            </a:r>
            <a:endParaRPr lang="en" altLang="zh-TW" sz="2000" b="1" dirty="0">
              <a:latin typeface="微軟正黑體" panose="020B0604030504040204" pitchFamily="34" charset="-120"/>
              <a:ea typeface="微軟正黑體" panose="020B0604030504040204" pitchFamily="34" charset="-120"/>
            </a:endParaRPr>
          </a:p>
          <a:p>
            <a:pPr lvl="1"/>
            <a:r>
              <a:rPr lang="en" altLang="zh-TW" sz="1600" dirty="0">
                <a:latin typeface="微軟正黑體 Light" panose="020B0304030504040204" pitchFamily="34" charset="-120"/>
                <a:ea typeface="微軟正黑體 Light" panose="020B0304030504040204" pitchFamily="34" charset="-120"/>
              </a:rPr>
              <a:t>Dream to become an university student in design </a:t>
            </a:r>
          </a:p>
          <a:p>
            <a:endParaRPr lang="en" altLang="zh-TW" sz="2000" b="1" dirty="0">
              <a:latin typeface="微軟正黑體" panose="020B0604030504040204" pitchFamily="34" charset="-120"/>
              <a:ea typeface="微軟正黑體" panose="020B0604030504040204" pitchFamily="34" charset="-120"/>
            </a:endParaRPr>
          </a:p>
        </p:txBody>
      </p:sp>
      <p:sp>
        <p:nvSpPr>
          <p:cNvPr id="10" name="文字版面配置區 1">
            <a:extLst>
              <a:ext uri="{FF2B5EF4-FFF2-40B4-BE49-F238E27FC236}">
                <a16:creationId xmlns:a16="http://schemas.microsoft.com/office/drawing/2014/main" id="{8B5F55C0-5264-4D97-ADC2-DC4D7212D087}"/>
              </a:ext>
            </a:extLst>
          </p:cNvPr>
          <p:cNvSpPr txBox="1">
            <a:spLocks/>
          </p:cNvSpPr>
          <p:nvPr/>
        </p:nvSpPr>
        <p:spPr>
          <a:xfrm>
            <a:off x="3108414" y="448660"/>
            <a:ext cx="4867608" cy="2123090"/>
          </a:xfrm>
          <a:prstGeom prst="rect">
            <a:avLst/>
          </a:prstGeom>
        </p:spPr>
        <p:txBody>
          <a:bodyPr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ltLang="zh-TW" sz="2000" b="1" dirty="0">
                <a:latin typeface="微軟正黑體" panose="020B0604030504040204" pitchFamily="34" charset="-120"/>
                <a:ea typeface="微軟正黑體" panose="020B0604030504040204" pitchFamily="34" charset="-120"/>
              </a:rPr>
              <a:t>Back-End Engineer Huan-</a:t>
            </a:r>
            <a:r>
              <a:rPr lang="en" altLang="zh-TW" sz="2000" b="1" dirty="0" err="1">
                <a:latin typeface="微軟正黑體" panose="020B0604030504040204" pitchFamily="34" charset="-120"/>
                <a:ea typeface="微軟正黑體" panose="020B0604030504040204" pitchFamily="34" charset="-120"/>
              </a:rPr>
              <a:t>Chieh</a:t>
            </a:r>
            <a:r>
              <a:rPr lang="en" altLang="zh-TW" sz="2000" b="1" dirty="0">
                <a:latin typeface="微軟正黑體" panose="020B0604030504040204" pitchFamily="34" charset="-120"/>
                <a:ea typeface="微軟正黑體" panose="020B0604030504040204" pitchFamily="34" charset="-120"/>
              </a:rPr>
              <a:t> Liao</a:t>
            </a:r>
          </a:p>
          <a:p>
            <a:endParaRPr lang="en" altLang="zh-TW" sz="2000" b="1" dirty="0">
              <a:latin typeface="微軟正黑體" panose="020B0604030504040204" pitchFamily="34" charset="-120"/>
              <a:ea typeface="微軟正黑體" panose="020B0604030504040204" pitchFamily="34" charset="-120"/>
            </a:endParaRPr>
          </a:p>
          <a:p>
            <a:pPr lvl="1"/>
            <a:r>
              <a:rPr lang="en" altLang="zh-TW" sz="1600" dirty="0">
                <a:latin typeface="微軟正黑體 Light" panose="020B0304030504040204" pitchFamily="34" charset="-120"/>
                <a:ea typeface="微軟正黑體 Light" panose="020B0304030504040204" pitchFamily="34" charset="-120"/>
              </a:rPr>
              <a:t>Competitive Programming, Cybersecurity Contests</a:t>
            </a:r>
          </a:p>
          <a:p>
            <a:pPr lvl="1"/>
            <a:r>
              <a:rPr lang="en" altLang="zh-TW" sz="1600" dirty="0">
                <a:latin typeface="微軟正黑體 Light" panose="020B0304030504040204" pitchFamily="34" charset="-120"/>
                <a:ea typeface="微軟正黑體 Light" panose="020B0304030504040204" pitchFamily="34" charset="-120"/>
              </a:rPr>
              <a:t>Dream to become an university student in computer science</a:t>
            </a:r>
          </a:p>
        </p:txBody>
      </p:sp>
      <p:sp>
        <p:nvSpPr>
          <p:cNvPr id="12" name="文字版面配置區 1">
            <a:extLst>
              <a:ext uri="{FF2B5EF4-FFF2-40B4-BE49-F238E27FC236}">
                <a16:creationId xmlns:a16="http://schemas.microsoft.com/office/drawing/2014/main" id="{2B458901-CACA-AB46-A43E-3F64720489A7}"/>
              </a:ext>
            </a:extLst>
          </p:cNvPr>
          <p:cNvSpPr txBox="1">
            <a:spLocks/>
          </p:cNvSpPr>
          <p:nvPr/>
        </p:nvSpPr>
        <p:spPr>
          <a:xfrm>
            <a:off x="213756" y="3718743"/>
            <a:ext cx="8799615" cy="1269103"/>
          </a:xfrm>
          <a:prstGeom prst="rect">
            <a:avLst/>
          </a:prstGeom>
        </p:spPr>
        <p:txBody>
          <a:bodyPr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gn="ctr"/>
            <a:r>
              <a:rPr lang="en" altLang="zh-TW" sz="1600" dirty="0">
                <a:latin typeface="微軟正黑體 Light" panose="020B0304030504040204" pitchFamily="34" charset="-120"/>
                <a:ea typeface="微軟正黑體 Light" panose="020B0304030504040204" pitchFamily="34" charset="-120"/>
              </a:rPr>
              <a:t>We have 5 team </a:t>
            </a:r>
            <a:r>
              <a:rPr lang="en" altLang="zh-TW" sz="1600" dirty="0">
                <a:latin typeface="Microsoft JhengHei Light" panose="020B0304030504040204" pitchFamily="34" charset="-120"/>
                <a:ea typeface="Microsoft JhengHei Light" panose="020B0304030504040204" pitchFamily="34" charset="-120"/>
              </a:rPr>
              <a:t>members now, </a:t>
            </a:r>
            <a:r>
              <a:rPr lang="en-US" altLang="zh-TW" sz="1600" dirty="0">
                <a:latin typeface="Microsoft JhengHei Light" panose="020B0304030504040204" pitchFamily="34" charset="-120"/>
                <a:ea typeface="Microsoft JhengHei Light" panose="020B0304030504040204" pitchFamily="34" charset="-120"/>
              </a:rPr>
              <a:t>r</a:t>
            </a:r>
            <a:r>
              <a:rPr lang="en-US" sz="1600" dirty="0">
                <a:latin typeface="Microsoft JhengHei Light" panose="020B0304030504040204" pitchFamily="34" charset="-120"/>
                <a:ea typeface="Microsoft JhengHei Light" panose="020B0304030504040204" pitchFamily="34" charset="-120"/>
              </a:rPr>
              <a:t>espectively from</a:t>
            </a:r>
            <a:r>
              <a:rPr lang="zh-TW" altLang="en-US" sz="1600" dirty="0">
                <a:latin typeface="Microsoft JhengHei Light" panose="020B0304030504040204" pitchFamily="34" charset="-120"/>
                <a:ea typeface="Microsoft JhengHei Light" panose="020B0304030504040204" pitchFamily="34" charset="-120"/>
              </a:rPr>
              <a:t> </a:t>
            </a:r>
            <a:r>
              <a:rPr lang="en-US" altLang="zh-TW" sz="1600" dirty="0">
                <a:latin typeface="Microsoft JhengHei Light" panose="020B0304030504040204" pitchFamily="34" charset="-120"/>
                <a:ea typeface="Microsoft JhengHei Light" panose="020B0304030504040204" pitchFamily="34" charset="-120"/>
              </a:rPr>
              <a:t>different season </a:t>
            </a:r>
          </a:p>
          <a:p>
            <a:pPr lvl="1" algn="ctr"/>
            <a:r>
              <a:rPr lang="en-US" altLang="zh-TW" sz="1600" dirty="0">
                <a:latin typeface="Microsoft JhengHei Light" panose="020B0304030504040204" pitchFamily="34" charset="-120"/>
                <a:ea typeface="Microsoft JhengHei Light" panose="020B0304030504040204" pitchFamily="34" charset="-120"/>
              </a:rPr>
              <a:t>of student at </a:t>
            </a:r>
            <a:r>
              <a:rPr lang="en-US" altLang="zh-TW" sz="1600" dirty="0" err="1">
                <a:latin typeface="Microsoft JhengHei Light" panose="020B0304030504040204" pitchFamily="34" charset="-120"/>
                <a:ea typeface="Microsoft JhengHei Light" panose="020B0304030504040204" pitchFamily="34" charset="-120"/>
              </a:rPr>
              <a:t>Lishan</a:t>
            </a:r>
            <a:r>
              <a:rPr lang="en-US" altLang="zh-TW" sz="1600" dirty="0">
                <a:latin typeface="Microsoft JhengHei Light" panose="020B0304030504040204" pitchFamily="34" charset="-120"/>
                <a:ea typeface="Microsoft JhengHei Light" panose="020B0304030504040204" pitchFamily="34" charset="-120"/>
              </a:rPr>
              <a:t> Senior High School.</a:t>
            </a:r>
          </a:p>
        </p:txBody>
      </p:sp>
      <p:sp>
        <p:nvSpPr>
          <p:cNvPr id="7" name="Google Shape;1701;p28">
            <a:extLst>
              <a:ext uri="{FF2B5EF4-FFF2-40B4-BE49-F238E27FC236}">
                <a16:creationId xmlns:a16="http://schemas.microsoft.com/office/drawing/2014/main" id="{2F254874-3B29-0F43-9834-18F9E2D904F7}"/>
              </a:ext>
            </a:extLst>
          </p:cNvPr>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1200" b="0" i="0" u="none" strike="noStrike" kern="0" cap="none" spc="0" normalizeH="0" baseline="0" noProof="0" dirty="0">
              <a:ln>
                <a:noFill/>
              </a:ln>
              <a:solidFill>
                <a:srgbClr val="FFFFFF"/>
              </a:solidFill>
              <a:effectLst/>
              <a:uLnTx/>
              <a:uFillTx/>
              <a:latin typeface="Barlow Light"/>
              <a:sym typeface="Barlow Light"/>
            </a:endParaRPr>
          </a:p>
        </p:txBody>
      </p:sp>
    </p:spTree>
    <p:extLst>
      <p:ext uri="{BB962C8B-B14F-4D97-AF65-F5344CB8AC3E}">
        <p14:creationId xmlns:p14="http://schemas.microsoft.com/office/powerpoint/2010/main" val="1096578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F2D629-9491-4DB8-8D2E-32E64109C4E1}"/>
              </a:ext>
            </a:extLst>
          </p:cNvPr>
          <p:cNvSpPr>
            <a:spLocks noGrp="1"/>
          </p:cNvSpPr>
          <p:nvPr>
            <p:ph type="ctrTitle"/>
          </p:nvPr>
        </p:nvSpPr>
        <p:spPr>
          <a:xfrm>
            <a:off x="0" y="343069"/>
            <a:ext cx="9144000" cy="950188"/>
          </a:xfrm>
        </p:spPr>
        <p:txBody>
          <a:bodyPr/>
          <a:lstStyle/>
          <a:p>
            <a:pPr>
              <a:lnSpc>
                <a:spcPct val="150000"/>
              </a:lnSpc>
            </a:pPr>
            <a:r>
              <a:rPr lang="en-US" altLang="zh-TW" spc="-150" dirty="0">
                <a:latin typeface="微軟正黑體" panose="020B0604030504040204" pitchFamily="34" charset="-120"/>
                <a:ea typeface="微軟正黑體" panose="020B0604030504040204" pitchFamily="34" charset="-120"/>
              </a:rPr>
              <a:t>Thank </a:t>
            </a:r>
            <a:r>
              <a:rPr lang="en-US" altLang="zh-TW" spc="-150">
                <a:latin typeface="微軟正黑體" panose="020B0604030504040204" pitchFamily="34" charset="-120"/>
                <a:ea typeface="微軟正黑體" panose="020B0604030504040204" pitchFamily="34" charset="-120"/>
              </a:rPr>
              <a:t>you for </a:t>
            </a:r>
            <a:r>
              <a:rPr lang="en-US" altLang="zh-TW" spc="-150" dirty="0">
                <a:latin typeface="微軟正黑體" panose="020B0604030504040204" pitchFamily="34" charset="-120"/>
                <a:ea typeface="微軟正黑體" panose="020B0604030504040204" pitchFamily="34" charset="-120"/>
              </a:rPr>
              <a:t>listening </a:t>
            </a:r>
            <a:endParaRPr lang="zh-TW" altLang="en-US" sz="3600" spc="-150" dirty="0"/>
          </a:p>
        </p:txBody>
      </p:sp>
      <p:pic>
        <p:nvPicPr>
          <p:cNvPr id="4" name="圖片 2">
            <a:extLst>
              <a:ext uri="{FF2B5EF4-FFF2-40B4-BE49-F238E27FC236}">
                <a16:creationId xmlns:a16="http://schemas.microsoft.com/office/drawing/2014/main" id="{1AF25539-E127-A948-9515-AFA6C356510D}"/>
              </a:ext>
            </a:extLst>
          </p:cNvPr>
          <p:cNvPicPr>
            <a:picLocks noChangeAspect="1"/>
          </p:cNvPicPr>
          <p:nvPr/>
        </p:nvPicPr>
        <p:blipFill>
          <a:blip r:embed="rId3"/>
          <a:srcRect/>
          <a:stretch/>
        </p:blipFill>
        <p:spPr>
          <a:xfrm>
            <a:off x="761671" y="1518750"/>
            <a:ext cx="2106000" cy="2106000"/>
          </a:xfrm>
          <a:prstGeom prst="rect">
            <a:avLst/>
          </a:prstGeom>
        </p:spPr>
      </p:pic>
      <p:sp>
        <p:nvSpPr>
          <p:cNvPr id="7" name="矩形 8">
            <a:extLst>
              <a:ext uri="{FF2B5EF4-FFF2-40B4-BE49-F238E27FC236}">
                <a16:creationId xmlns:a16="http://schemas.microsoft.com/office/drawing/2014/main" id="{CD62ABD7-F6E8-824B-871B-9F7691BCF912}"/>
              </a:ext>
            </a:extLst>
          </p:cNvPr>
          <p:cNvSpPr/>
          <p:nvPr/>
        </p:nvSpPr>
        <p:spPr>
          <a:xfrm>
            <a:off x="3306751" y="3826271"/>
            <a:ext cx="2106000" cy="584775"/>
          </a:xfrm>
          <a:prstGeom prst="rect">
            <a:avLst/>
          </a:prstGeom>
        </p:spPr>
        <p:txBody>
          <a:bodyPr wrap="square">
            <a:spAutoFit/>
          </a:bodyPr>
          <a:lstStyle/>
          <a:p>
            <a:pPr algn="ctr"/>
            <a:r>
              <a:rPr lang="en-US" altLang="zh-TW" sz="3200" dirty="0">
                <a:latin typeface="Microsoft JhengHei Light" panose="020B0304030504040204" pitchFamily="34" charset="-120"/>
                <a:ea typeface="Microsoft JhengHei Light" panose="020B0304030504040204" pitchFamily="34" charset="-120"/>
              </a:rPr>
              <a:t>Facebook</a:t>
            </a:r>
            <a:endParaRPr lang="zh-TW" altLang="en-US" sz="3200" dirty="0">
              <a:latin typeface="Microsoft JhengHei Light" panose="020B0304030504040204" pitchFamily="34" charset="-120"/>
              <a:ea typeface="Microsoft JhengHei Light" panose="020B0304030504040204" pitchFamily="34" charset="-120"/>
            </a:endParaRPr>
          </a:p>
        </p:txBody>
      </p:sp>
      <p:pic>
        <p:nvPicPr>
          <p:cNvPr id="9" name="圖片 11">
            <a:extLst>
              <a:ext uri="{FF2B5EF4-FFF2-40B4-BE49-F238E27FC236}">
                <a16:creationId xmlns:a16="http://schemas.microsoft.com/office/drawing/2014/main" id="{F200CB31-C7B7-444B-B42E-A0BB3ECC7CAE}"/>
              </a:ext>
            </a:extLst>
          </p:cNvPr>
          <p:cNvPicPr>
            <a:picLocks noChangeAspect="1"/>
          </p:cNvPicPr>
          <p:nvPr/>
        </p:nvPicPr>
        <p:blipFill>
          <a:blip r:embed="rId4"/>
          <a:stretch>
            <a:fillRect/>
          </a:stretch>
        </p:blipFill>
        <p:spPr>
          <a:xfrm>
            <a:off x="3306751" y="1539478"/>
            <a:ext cx="2106000" cy="2106000"/>
          </a:xfrm>
          <a:prstGeom prst="rect">
            <a:avLst/>
          </a:prstGeom>
        </p:spPr>
      </p:pic>
      <p:sp>
        <p:nvSpPr>
          <p:cNvPr id="10" name="文字方塊 4">
            <a:extLst>
              <a:ext uri="{FF2B5EF4-FFF2-40B4-BE49-F238E27FC236}">
                <a16:creationId xmlns:a16="http://schemas.microsoft.com/office/drawing/2014/main" id="{F8931973-512E-1F4F-A6A1-171E940D0A1B}"/>
              </a:ext>
            </a:extLst>
          </p:cNvPr>
          <p:cNvSpPr txBox="1"/>
          <p:nvPr/>
        </p:nvSpPr>
        <p:spPr>
          <a:xfrm>
            <a:off x="-730409" y="3580050"/>
            <a:ext cx="5090161" cy="1077218"/>
          </a:xfrm>
          <a:prstGeom prst="rect">
            <a:avLst/>
          </a:prstGeom>
          <a:noFill/>
        </p:spPr>
        <p:txBody>
          <a:bodyPr wrap="square" rtlCol="0">
            <a:spAutoFit/>
          </a:bodyPr>
          <a:lstStyle/>
          <a:p>
            <a:pPr algn="ctr"/>
            <a:r>
              <a:rPr lang="en-US" altLang="zh-TW" sz="3200" dirty="0">
                <a:latin typeface="Microsoft JhengHei Light" panose="020B0304030504040204" pitchFamily="34" charset="-120"/>
                <a:ea typeface="Microsoft JhengHei Light" panose="020B0304030504040204" pitchFamily="34" charset="-120"/>
              </a:rPr>
              <a:t>Official</a:t>
            </a:r>
          </a:p>
          <a:p>
            <a:pPr algn="ctr"/>
            <a:r>
              <a:rPr lang="en-US" altLang="zh-TW" sz="3200" dirty="0">
                <a:latin typeface="Microsoft JhengHei Light" panose="020B0304030504040204" pitchFamily="34" charset="-120"/>
                <a:ea typeface="Microsoft JhengHei Light" panose="020B0304030504040204" pitchFamily="34" charset="-120"/>
              </a:rPr>
              <a:t>Website</a:t>
            </a:r>
          </a:p>
        </p:txBody>
      </p:sp>
      <p:pic>
        <p:nvPicPr>
          <p:cNvPr id="11" name="Picture 10">
            <a:extLst>
              <a:ext uri="{FF2B5EF4-FFF2-40B4-BE49-F238E27FC236}">
                <a16:creationId xmlns:a16="http://schemas.microsoft.com/office/drawing/2014/main" id="{651014CA-E477-1541-93D9-58A208817459}"/>
              </a:ext>
            </a:extLst>
          </p:cNvPr>
          <p:cNvPicPr>
            <a:picLocks noChangeAspect="1"/>
          </p:cNvPicPr>
          <p:nvPr/>
        </p:nvPicPr>
        <p:blipFill>
          <a:blip r:embed="rId5"/>
          <a:stretch>
            <a:fillRect/>
          </a:stretch>
        </p:blipFill>
        <p:spPr>
          <a:xfrm>
            <a:off x="5808528" y="1539478"/>
            <a:ext cx="2040572" cy="2040572"/>
          </a:xfrm>
          <a:prstGeom prst="rect">
            <a:avLst/>
          </a:prstGeom>
        </p:spPr>
      </p:pic>
      <p:sp>
        <p:nvSpPr>
          <p:cNvPr id="12" name="矩形 8">
            <a:extLst>
              <a:ext uri="{FF2B5EF4-FFF2-40B4-BE49-F238E27FC236}">
                <a16:creationId xmlns:a16="http://schemas.microsoft.com/office/drawing/2014/main" id="{96F91175-1A83-994E-8FDF-1D98961054F5}"/>
              </a:ext>
            </a:extLst>
          </p:cNvPr>
          <p:cNvSpPr/>
          <p:nvPr/>
        </p:nvSpPr>
        <p:spPr>
          <a:xfrm>
            <a:off x="5743101" y="3826271"/>
            <a:ext cx="2106000" cy="584775"/>
          </a:xfrm>
          <a:prstGeom prst="rect">
            <a:avLst/>
          </a:prstGeom>
        </p:spPr>
        <p:txBody>
          <a:bodyPr wrap="square">
            <a:spAutoFit/>
          </a:bodyPr>
          <a:lstStyle/>
          <a:p>
            <a:pPr algn="ctr"/>
            <a:r>
              <a:rPr lang="en-US" altLang="zh-TW" sz="3200" dirty="0">
                <a:latin typeface="Microsoft JhengHei Light" panose="020B0304030504040204" pitchFamily="34" charset="-120"/>
                <a:ea typeface="Microsoft JhengHei Light" panose="020B0304030504040204" pitchFamily="34" charset="-120"/>
              </a:rPr>
              <a:t>GitHub</a:t>
            </a:r>
            <a:endParaRPr lang="zh-TW" altLang="en-US" sz="3200"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2638482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368584D6-94DF-4D73-9E40-86E371EDA7D1}"/>
              </a:ext>
            </a:extLst>
          </p:cNvPr>
          <p:cNvSpPr>
            <a:spLocks noGrp="1"/>
          </p:cNvSpPr>
          <p:nvPr>
            <p:ph type="body" idx="1"/>
          </p:nvPr>
        </p:nvSpPr>
        <p:spPr>
          <a:xfrm>
            <a:off x="967200" y="487150"/>
            <a:ext cx="7573550" cy="4296200"/>
          </a:xfrm>
        </p:spPr>
        <p:txBody>
          <a:bodyPr anchor="ctr" anchorCtr="0"/>
          <a:lstStyle/>
          <a:p>
            <a:r>
              <a:rPr lang="en" altLang="zh-TW" sz="2400" dirty="0">
                <a:latin typeface="微軟正黑體" panose="020B0604030504040204" pitchFamily="34" charset="-120"/>
                <a:ea typeface="微軟正黑體" panose="020B0604030504040204" pitchFamily="34" charset="-120"/>
              </a:rPr>
              <a:t>Students forget to bring homework and books to prepare for exams</a:t>
            </a:r>
          </a:p>
          <a:p>
            <a:endParaRPr lang="en-US" altLang="zh-TW" sz="2400" dirty="0">
              <a:latin typeface="微軟正黑體" panose="020B0604030504040204" pitchFamily="34" charset="-120"/>
              <a:ea typeface="微軟正黑體" panose="020B0604030504040204" pitchFamily="34" charset="-120"/>
            </a:endParaRPr>
          </a:p>
          <a:p>
            <a:r>
              <a:rPr lang="en" altLang="zh-TW" sz="2400" dirty="0">
                <a:latin typeface="微軟正黑體" panose="020B0604030504040204" pitchFamily="34" charset="-120"/>
                <a:ea typeface="微軟正黑體" panose="020B0604030504040204" pitchFamily="34" charset="-120"/>
              </a:rPr>
              <a:t>Make it simple that everyone can use </a:t>
            </a:r>
            <a:r>
              <a:rPr lang="en-US" altLang="zh-TW" sz="2400" dirty="0">
                <a:latin typeface="微軟正黑體" panose="020B0604030504040204" pitchFamily="34" charset="-120"/>
                <a:ea typeface="微軟正黑體" panose="020B0604030504040204" pitchFamily="34" charset="-120"/>
              </a:rPr>
              <a:t>it </a:t>
            </a:r>
            <a:r>
              <a:rPr lang="en" altLang="zh-TW" sz="2400" dirty="0">
                <a:latin typeface="微軟正黑體" panose="020B0604030504040204" pitchFamily="34" charset="-120"/>
                <a:ea typeface="微軟正黑體" panose="020B0604030504040204" pitchFamily="34" charset="-120"/>
              </a:rPr>
              <a:t>after a simple tutorial.</a:t>
            </a:r>
          </a:p>
          <a:p>
            <a:endParaRPr lang="en-US" altLang="zh-TW" sz="2400" dirty="0">
              <a:latin typeface="微軟正黑體" panose="020B0604030504040204" pitchFamily="34" charset="-120"/>
              <a:ea typeface="微軟正黑體" panose="020B0604030504040204" pitchFamily="34" charset="-120"/>
            </a:endParaRPr>
          </a:p>
          <a:p>
            <a:r>
              <a:rPr lang="en" altLang="zh-TW" sz="2400" dirty="0">
                <a:latin typeface="微軟正黑體" panose="020B0604030504040204" pitchFamily="34" charset="-120"/>
                <a:ea typeface="微軟正黑體" panose="020B0604030504040204" pitchFamily="34" charset="-120"/>
              </a:rPr>
              <a:t>Bring </a:t>
            </a:r>
            <a:r>
              <a:rPr lang="en-US" altLang="zh-TW" sz="2400" dirty="0">
                <a:latin typeface="微軟正黑體" panose="020B0604030504040204" pitchFamily="34" charset="-120"/>
                <a:ea typeface="微軟正黑體" panose="020B0604030504040204" pitchFamily="34" charset="-120"/>
              </a:rPr>
              <a:t>the </a:t>
            </a:r>
            <a:r>
              <a:rPr lang="en" altLang="zh-TW" sz="2400" dirty="0">
                <a:latin typeface="微軟正黑體" panose="020B0604030504040204" pitchFamily="34" charset="-120"/>
                <a:ea typeface="微軟正黑體" panose="020B0604030504040204" pitchFamily="34" charset="-120"/>
              </a:rPr>
              <a:t>technolog</a:t>
            </a:r>
            <a:r>
              <a:rPr lang="en-US" altLang="zh-TW" sz="2400" dirty="0">
                <a:latin typeface="微軟正黑體" panose="020B0604030504040204" pitchFamily="34" charset="-120"/>
                <a:ea typeface="微軟正黑體" panose="020B0604030504040204" pitchFamily="34" charset="-120"/>
              </a:rPr>
              <a:t>y</a:t>
            </a:r>
            <a:r>
              <a:rPr lang="en" altLang="zh-TW" sz="2400" dirty="0">
                <a:latin typeface="微軟正黑體" panose="020B0604030504040204" pitchFamily="34" charset="-120"/>
                <a:ea typeface="微軟正黑體" panose="020B0604030504040204" pitchFamily="34" charset="-120"/>
              </a:rPr>
              <a:t> into school to integrate students' activities.</a:t>
            </a:r>
            <a:endParaRPr lang="zh-TW" altLang="en-US" sz="2400"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85478C3E-1284-442B-8BFA-ED0589ACD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25013114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903325" y="2222597"/>
            <a:ext cx="5124524" cy="70361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CBFHSS v1</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b="1" dirty="0">
                <a:solidFill>
                  <a:srgbClr val="FFFFFF"/>
                </a:solidFill>
                <a:latin typeface="Barlow"/>
                <a:ea typeface="Barlow"/>
                <a:cs typeface="Barlow"/>
                <a:sym typeface="Barlow"/>
              </a:rPr>
              <a:t>1</a:t>
            </a:r>
            <a:endParaRPr kumimoji="0" sz="3600" b="1" i="0" u="none" strike="noStrike" kern="0" cap="none" spc="0" normalizeH="0" baseline="0" noProof="0" dirty="0">
              <a:ln>
                <a:noFill/>
              </a:ln>
              <a:solidFill>
                <a:srgbClr val="FFFFFF"/>
              </a:solidFill>
              <a:effectLst/>
              <a:uLnTx/>
              <a:uFillTx/>
              <a:latin typeface="Barlow"/>
              <a:ea typeface="Barlow"/>
              <a:cs typeface="Barlow"/>
              <a:sym typeface="Barlow"/>
            </a:endParaRPr>
          </a:p>
        </p:txBody>
      </p:sp>
      <p:grpSp>
        <p:nvGrpSpPr>
          <p:cNvPr id="408" name="Google Shape;408;p15"/>
          <p:cNvGrpSpPr/>
          <p:nvPr/>
        </p:nvGrpSpPr>
        <p:grpSpPr>
          <a:xfrm>
            <a:off x="5709685" y="763587"/>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Tree>
    <p:extLst>
      <p:ext uri="{BB962C8B-B14F-4D97-AF65-F5344CB8AC3E}">
        <p14:creationId xmlns:p14="http://schemas.microsoft.com/office/powerpoint/2010/main" val="3607888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831B00A-FCFA-4C47-BAC4-ED565404758F}"/>
              </a:ext>
            </a:extLst>
          </p:cNvPr>
          <p:cNvSpPr>
            <a:spLocks noGrp="1"/>
          </p:cNvSpPr>
          <p:nvPr>
            <p:ph type="sldNum" sz="quarter" idx="12"/>
          </p:nvPr>
        </p:nvSpPr>
        <p:spPr>
          <a:xfrm>
            <a:off x="8649024" y="4752801"/>
            <a:ext cx="456900" cy="468600"/>
          </a:xfrm>
        </p:spPr>
        <p:txBody>
          <a:bodyPr/>
          <a:lstStyle/>
          <a:p>
            <a:fld id="{34B4660C-0E7B-44F0-A7FC-9EDD74691BD5}" type="slidenum">
              <a:rPr lang="zh-TW" altLang="en-US" smtClean="0"/>
              <a:t>6</a:t>
            </a:fld>
            <a:endParaRPr lang="zh-TW" altLang="en-US"/>
          </a:p>
        </p:txBody>
      </p:sp>
      <p:sp>
        <p:nvSpPr>
          <p:cNvPr id="5" name="橢圓 4">
            <a:extLst>
              <a:ext uri="{FF2B5EF4-FFF2-40B4-BE49-F238E27FC236}">
                <a16:creationId xmlns:a16="http://schemas.microsoft.com/office/drawing/2014/main" id="{32B44E4F-CCA1-5F46-8B94-3E6B37B3AD19}"/>
              </a:ext>
            </a:extLst>
          </p:cNvPr>
          <p:cNvSpPr/>
          <p:nvPr/>
        </p:nvSpPr>
        <p:spPr>
          <a:xfrm>
            <a:off x="517980" y="4305077"/>
            <a:ext cx="321734" cy="321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latin typeface="Microsoft JhengHei Light" panose="020B0304030504040204" pitchFamily="34" charset="-120"/>
              <a:ea typeface="Microsoft JhengHei Light" panose="020B0304030504040204" pitchFamily="34" charset="-120"/>
            </a:endParaRPr>
          </a:p>
        </p:txBody>
      </p:sp>
      <p:sp>
        <p:nvSpPr>
          <p:cNvPr id="6" name="橢圓 5">
            <a:extLst>
              <a:ext uri="{FF2B5EF4-FFF2-40B4-BE49-F238E27FC236}">
                <a16:creationId xmlns:a16="http://schemas.microsoft.com/office/drawing/2014/main" id="{03826E9C-1742-D340-A971-AF5A43E23DA1}"/>
              </a:ext>
            </a:extLst>
          </p:cNvPr>
          <p:cNvSpPr/>
          <p:nvPr/>
        </p:nvSpPr>
        <p:spPr>
          <a:xfrm>
            <a:off x="1223463" y="4299773"/>
            <a:ext cx="321734" cy="321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latin typeface="Microsoft JhengHei Light" panose="020B0304030504040204" pitchFamily="34" charset="-120"/>
              <a:ea typeface="Microsoft JhengHei Light" panose="020B0304030504040204" pitchFamily="34" charset="-120"/>
            </a:endParaRPr>
          </a:p>
        </p:txBody>
      </p:sp>
      <p:sp>
        <p:nvSpPr>
          <p:cNvPr id="7" name="橢圓 6">
            <a:extLst>
              <a:ext uri="{FF2B5EF4-FFF2-40B4-BE49-F238E27FC236}">
                <a16:creationId xmlns:a16="http://schemas.microsoft.com/office/drawing/2014/main" id="{E0834A7A-8CAC-7C4D-997E-DB4D15A4D8D2}"/>
              </a:ext>
            </a:extLst>
          </p:cNvPr>
          <p:cNvSpPr/>
          <p:nvPr/>
        </p:nvSpPr>
        <p:spPr>
          <a:xfrm>
            <a:off x="3261686" y="4299776"/>
            <a:ext cx="321734" cy="321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latin typeface="Microsoft JhengHei Light" panose="020B0304030504040204" pitchFamily="34" charset="-120"/>
              <a:ea typeface="Microsoft JhengHei Light" panose="020B0304030504040204" pitchFamily="34" charset="-120"/>
            </a:endParaRPr>
          </a:p>
        </p:txBody>
      </p:sp>
      <p:sp>
        <p:nvSpPr>
          <p:cNvPr id="8" name="橢圓 7">
            <a:extLst>
              <a:ext uri="{FF2B5EF4-FFF2-40B4-BE49-F238E27FC236}">
                <a16:creationId xmlns:a16="http://schemas.microsoft.com/office/drawing/2014/main" id="{1BAC5057-A4C0-5E4B-A720-D75FD3DA88AD}"/>
              </a:ext>
            </a:extLst>
          </p:cNvPr>
          <p:cNvSpPr/>
          <p:nvPr/>
        </p:nvSpPr>
        <p:spPr>
          <a:xfrm>
            <a:off x="2592142" y="4299776"/>
            <a:ext cx="321734" cy="321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latin typeface="Microsoft JhengHei Light" panose="020B0304030504040204" pitchFamily="34" charset="-120"/>
              <a:ea typeface="Microsoft JhengHei Light" panose="020B0304030504040204" pitchFamily="34" charset="-120"/>
            </a:endParaRPr>
          </a:p>
        </p:txBody>
      </p:sp>
      <p:sp>
        <p:nvSpPr>
          <p:cNvPr id="9" name="橢圓 8">
            <a:extLst>
              <a:ext uri="{FF2B5EF4-FFF2-40B4-BE49-F238E27FC236}">
                <a16:creationId xmlns:a16="http://schemas.microsoft.com/office/drawing/2014/main" id="{6A5630DC-D243-834E-8FD1-423AC627499E}"/>
              </a:ext>
            </a:extLst>
          </p:cNvPr>
          <p:cNvSpPr/>
          <p:nvPr/>
        </p:nvSpPr>
        <p:spPr>
          <a:xfrm>
            <a:off x="1922598" y="4303202"/>
            <a:ext cx="321734" cy="321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latin typeface="Microsoft JhengHei Light" panose="020B0304030504040204" pitchFamily="34" charset="-120"/>
              <a:ea typeface="Microsoft JhengHei Light" panose="020B0304030504040204" pitchFamily="34" charset="-120"/>
            </a:endParaRPr>
          </a:p>
        </p:txBody>
      </p:sp>
      <p:sp>
        <p:nvSpPr>
          <p:cNvPr id="10" name="橢圓 9">
            <a:extLst>
              <a:ext uri="{FF2B5EF4-FFF2-40B4-BE49-F238E27FC236}">
                <a16:creationId xmlns:a16="http://schemas.microsoft.com/office/drawing/2014/main" id="{C39F7E5B-EE23-B04B-9726-80B5A29F8298}"/>
              </a:ext>
            </a:extLst>
          </p:cNvPr>
          <p:cNvSpPr/>
          <p:nvPr/>
        </p:nvSpPr>
        <p:spPr>
          <a:xfrm>
            <a:off x="4600774" y="4299774"/>
            <a:ext cx="321734" cy="32173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solidFill>
                <a:srgbClr val="00B050"/>
              </a:solidFill>
              <a:latin typeface="Microsoft JhengHei Light" panose="020B0304030504040204" pitchFamily="34" charset="-120"/>
              <a:ea typeface="Microsoft JhengHei Light" panose="020B0304030504040204" pitchFamily="34" charset="-120"/>
            </a:endParaRPr>
          </a:p>
        </p:txBody>
      </p:sp>
      <p:sp>
        <p:nvSpPr>
          <p:cNvPr id="11" name="橢圓 10">
            <a:extLst>
              <a:ext uri="{FF2B5EF4-FFF2-40B4-BE49-F238E27FC236}">
                <a16:creationId xmlns:a16="http://schemas.microsoft.com/office/drawing/2014/main" id="{313F0B57-5920-5D43-B1B7-62905F23BD68}"/>
              </a:ext>
            </a:extLst>
          </p:cNvPr>
          <p:cNvSpPr/>
          <p:nvPr/>
        </p:nvSpPr>
        <p:spPr>
          <a:xfrm>
            <a:off x="3931230" y="4299775"/>
            <a:ext cx="321734" cy="32173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solidFill>
                <a:srgbClr val="00B050"/>
              </a:solidFill>
              <a:latin typeface="Microsoft JhengHei Light" panose="020B0304030504040204" pitchFamily="34" charset="-120"/>
              <a:ea typeface="Microsoft JhengHei Light" panose="020B0304030504040204" pitchFamily="34" charset="-120"/>
            </a:endParaRPr>
          </a:p>
        </p:txBody>
      </p:sp>
      <p:sp>
        <p:nvSpPr>
          <p:cNvPr id="12" name="矩形 11">
            <a:extLst>
              <a:ext uri="{FF2B5EF4-FFF2-40B4-BE49-F238E27FC236}">
                <a16:creationId xmlns:a16="http://schemas.microsoft.com/office/drawing/2014/main" id="{F1E716F1-03B2-C74C-8AE2-3BF5491DC4FF}"/>
              </a:ext>
            </a:extLst>
          </p:cNvPr>
          <p:cNvSpPr/>
          <p:nvPr/>
        </p:nvSpPr>
        <p:spPr>
          <a:xfrm>
            <a:off x="517981" y="344595"/>
            <a:ext cx="1698025" cy="34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JhengHei" panose="020B0604030504040204" pitchFamily="34" charset="-120"/>
                <a:ea typeface="Microsoft JhengHei" panose="020B0604030504040204" pitchFamily="34" charset="-120"/>
              </a:rPr>
              <a:t>Project Start</a:t>
            </a:r>
            <a:endParaRPr kumimoji="1" lang="zh-TW" altLang="en-US" dirty="0">
              <a:latin typeface="Microsoft JhengHei" panose="020B0604030504040204" pitchFamily="34" charset="-120"/>
              <a:ea typeface="Microsoft JhengHei" panose="020B0604030504040204" pitchFamily="34" charset="-120"/>
            </a:endParaRPr>
          </a:p>
        </p:txBody>
      </p:sp>
      <p:sp>
        <p:nvSpPr>
          <p:cNvPr id="13" name="矩形 12">
            <a:extLst>
              <a:ext uri="{FF2B5EF4-FFF2-40B4-BE49-F238E27FC236}">
                <a16:creationId xmlns:a16="http://schemas.microsoft.com/office/drawing/2014/main" id="{F51AC98D-133A-434E-8FF2-FF843CBCC299}"/>
              </a:ext>
            </a:extLst>
          </p:cNvPr>
          <p:cNvSpPr/>
          <p:nvPr/>
        </p:nvSpPr>
        <p:spPr>
          <a:xfrm>
            <a:off x="1223464" y="740942"/>
            <a:ext cx="3267252" cy="34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JhengHei" panose="020B0604030504040204" pitchFamily="34" charset="-120"/>
                <a:ea typeface="Microsoft JhengHei" panose="020B0604030504040204" pitchFamily="34" charset="-120"/>
              </a:rPr>
              <a:t>Try to use on Line Official Account   </a:t>
            </a:r>
            <a:endParaRPr kumimoji="1" lang="zh-TW" altLang="en-US" dirty="0">
              <a:latin typeface="Microsoft JhengHei" panose="020B0604030504040204" pitchFamily="34" charset="-120"/>
              <a:ea typeface="Microsoft JhengHei" panose="020B0604030504040204" pitchFamily="34" charset="-120"/>
            </a:endParaRPr>
          </a:p>
        </p:txBody>
      </p:sp>
      <p:sp>
        <p:nvSpPr>
          <p:cNvPr id="14" name="矩形 13">
            <a:extLst>
              <a:ext uri="{FF2B5EF4-FFF2-40B4-BE49-F238E27FC236}">
                <a16:creationId xmlns:a16="http://schemas.microsoft.com/office/drawing/2014/main" id="{1DEA7CC7-E4D7-424A-85D0-73D72699B480}"/>
              </a:ext>
            </a:extLst>
          </p:cNvPr>
          <p:cNvSpPr/>
          <p:nvPr/>
        </p:nvSpPr>
        <p:spPr>
          <a:xfrm>
            <a:off x="1906957" y="1140381"/>
            <a:ext cx="3267252" cy="34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JhengHei" panose="020B0604030504040204" pitchFamily="34" charset="-120"/>
                <a:ea typeface="Microsoft JhengHei" panose="020B0604030504040204" pitchFamily="34" charset="-120"/>
              </a:rPr>
              <a:t>Start to develop with LINE API</a:t>
            </a:r>
            <a:endParaRPr kumimoji="1" lang="zh-TW" altLang="en-US" dirty="0">
              <a:latin typeface="Microsoft JhengHei" panose="020B0604030504040204" pitchFamily="34" charset="-120"/>
              <a:ea typeface="Microsoft JhengHei" panose="020B0604030504040204" pitchFamily="34" charset="-120"/>
            </a:endParaRPr>
          </a:p>
        </p:txBody>
      </p:sp>
      <p:sp>
        <p:nvSpPr>
          <p:cNvPr id="19" name="矩形 18">
            <a:extLst>
              <a:ext uri="{FF2B5EF4-FFF2-40B4-BE49-F238E27FC236}">
                <a16:creationId xmlns:a16="http://schemas.microsoft.com/office/drawing/2014/main" id="{9FCF439F-7250-A64D-B5A5-C0135EAD69E6}"/>
              </a:ext>
            </a:extLst>
          </p:cNvPr>
          <p:cNvSpPr/>
          <p:nvPr/>
        </p:nvSpPr>
        <p:spPr>
          <a:xfrm>
            <a:off x="2592143" y="1548835"/>
            <a:ext cx="3730829" cy="34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JhengHei" panose="020B0604030504040204" pitchFamily="34" charset="-120"/>
                <a:ea typeface="Microsoft JhengHei" panose="020B0604030504040204" pitchFamily="34" charset="-120"/>
              </a:rPr>
              <a:t>Officially Launch at Founder's class </a:t>
            </a:r>
            <a:endParaRPr kumimoji="1" lang="zh-TW" altLang="en-US" dirty="0">
              <a:latin typeface="Microsoft JhengHei" panose="020B0604030504040204" pitchFamily="34" charset="-120"/>
              <a:ea typeface="Microsoft JhengHei" panose="020B0604030504040204" pitchFamily="34" charset="-120"/>
            </a:endParaRPr>
          </a:p>
        </p:txBody>
      </p:sp>
      <p:sp>
        <p:nvSpPr>
          <p:cNvPr id="20" name="文字方塊 19">
            <a:extLst>
              <a:ext uri="{FF2B5EF4-FFF2-40B4-BE49-F238E27FC236}">
                <a16:creationId xmlns:a16="http://schemas.microsoft.com/office/drawing/2014/main" id="{F209B6FF-F46B-694E-B4D1-3D4C2AC6BD10}"/>
              </a:ext>
            </a:extLst>
          </p:cNvPr>
          <p:cNvSpPr txBox="1"/>
          <p:nvPr/>
        </p:nvSpPr>
        <p:spPr>
          <a:xfrm>
            <a:off x="38076" y="4741207"/>
            <a:ext cx="1281545" cy="276999"/>
          </a:xfrm>
          <a:prstGeom prst="rect">
            <a:avLst/>
          </a:prstGeom>
          <a:noFill/>
        </p:spPr>
        <p:txBody>
          <a:bodyPr wrap="square" rtlCol="0">
            <a:spAutoFit/>
          </a:bodyPr>
          <a:lstStyle/>
          <a:p>
            <a:pPr algn="ctr"/>
            <a:r>
              <a:rPr kumimoji="1" lang="en-US" altLang="zh-TW" sz="1200" dirty="0">
                <a:latin typeface="Microsoft JhengHei Light" panose="020B0304030504040204" pitchFamily="34" charset="-120"/>
                <a:ea typeface="Microsoft JhengHei Light" panose="020B0304030504040204" pitchFamily="34" charset="-120"/>
              </a:rPr>
              <a:t>2019/9</a:t>
            </a:r>
            <a:endParaRPr kumimoji="1" lang="zh-TW" altLang="en-US" sz="1200" dirty="0">
              <a:latin typeface="Microsoft JhengHei Light" panose="020B0304030504040204" pitchFamily="34" charset="-120"/>
              <a:ea typeface="Microsoft JhengHei Light" panose="020B0304030504040204" pitchFamily="34" charset="-120"/>
            </a:endParaRPr>
          </a:p>
        </p:txBody>
      </p:sp>
      <p:sp>
        <p:nvSpPr>
          <p:cNvPr id="23" name="文字方塊 22">
            <a:extLst>
              <a:ext uri="{FF2B5EF4-FFF2-40B4-BE49-F238E27FC236}">
                <a16:creationId xmlns:a16="http://schemas.microsoft.com/office/drawing/2014/main" id="{C65BD776-FB40-9D48-B128-50734E1A1911}"/>
              </a:ext>
            </a:extLst>
          </p:cNvPr>
          <p:cNvSpPr txBox="1"/>
          <p:nvPr/>
        </p:nvSpPr>
        <p:spPr>
          <a:xfrm>
            <a:off x="753421" y="4761583"/>
            <a:ext cx="1281545" cy="276999"/>
          </a:xfrm>
          <a:prstGeom prst="rect">
            <a:avLst/>
          </a:prstGeom>
          <a:noFill/>
        </p:spPr>
        <p:txBody>
          <a:bodyPr wrap="square" rtlCol="0">
            <a:spAutoFit/>
          </a:bodyPr>
          <a:lstStyle/>
          <a:p>
            <a:pPr algn="ctr"/>
            <a:r>
              <a:rPr kumimoji="1" lang="en-US" altLang="zh-TW" sz="1200" dirty="0">
                <a:latin typeface="Microsoft JhengHei Light" panose="020B0304030504040204" pitchFamily="34" charset="-120"/>
                <a:ea typeface="Microsoft JhengHei Light" panose="020B0304030504040204" pitchFamily="34" charset="-120"/>
              </a:rPr>
              <a:t>2019/10</a:t>
            </a:r>
            <a:endParaRPr kumimoji="1" lang="zh-TW" altLang="en-US" sz="1200" dirty="0">
              <a:latin typeface="Microsoft JhengHei Light" panose="020B0304030504040204" pitchFamily="34" charset="-120"/>
              <a:ea typeface="Microsoft JhengHei Light" panose="020B0304030504040204" pitchFamily="34" charset="-120"/>
            </a:endParaRPr>
          </a:p>
        </p:txBody>
      </p:sp>
      <p:sp>
        <p:nvSpPr>
          <p:cNvPr id="24" name="文字方塊 23">
            <a:extLst>
              <a:ext uri="{FF2B5EF4-FFF2-40B4-BE49-F238E27FC236}">
                <a16:creationId xmlns:a16="http://schemas.microsoft.com/office/drawing/2014/main" id="{8ED9D2B2-86BF-EB4C-B672-FC2E8CA8DEF8}"/>
              </a:ext>
            </a:extLst>
          </p:cNvPr>
          <p:cNvSpPr txBox="1"/>
          <p:nvPr/>
        </p:nvSpPr>
        <p:spPr>
          <a:xfrm>
            <a:off x="1442692" y="4759216"/>
            <a:ext cx="1281545" cy="276999"/>
          </a:xfrm>
          <a:prstGeom prst="rect">
            <a:avLst/>
          </a:prstGeom>
          <a:noFill/>
        </p:spPr>
        <p:txBody>
          <a:bodyPr wrap="square" rtlCol="0">
            <a:spAutoFit/>
          </a:bodyPr>
          <a:lstStyle/>
          <a:p>
            <a:pPr algn="ctr"/>
            <a:r>
              <a:rPr kumimoji="1" lang="en-US" altLang="zh-TW" sz="1200" dirty="0">
                <a:latin typeface="Microsoft JhengHei Light" panose="020B0304030504040204" pitchFamily="34" charset="-120"/>
                <a:ea typeface="Microsoft JhengHei Light" panose="020B0304030504040204" pitchFamily="34" charset="-120"/>
              </a:rPr>
              <a:t>2019/11</a:t>
            </a:r>
            <a:endParaRPr kumimoji="1" lang="zh-TW" altLang="en-US" sz="1200" dirty="0">
              <a:latin typeface="Microsoft JhengHei Light" panose="020B0304030504040204" pitchFamily="34" charset="-120"/>
              <a:ea typeface="Microsoft JhengHei Light" panose="020B0304030504040204" pitchFamily="34" charset="-120"/>
            </a:endParaRPr>
          </a:p>
        </p:txBody>
      </p:sp>
      <p:sp>
        <p:nvSpPr>
          <p:cNvPr id="28" name="橢圓 8">
            <a:extLst>
              <a:ext uri="{FF2B5EF4-FFF2-40B4-BE49-F238E27FC236}">
                <a16:creationId xmlns:a16="http://schemas.microsoft.com/office/drawing/2014/main" id="{422DE64C-F414-6B45-AAAE-AC215033E6C4}"/>
              </a:ext>
            </a:extLst>
          </p:cNvPr>
          <p:cNvSpPr/>
          <p:nvPr/>
        </p:nvSpPr>
        <p:spPr>
          <a:xfrm>
            <a:off x="5298001" y="4299772"/>
            <a:ext cx="321734" cy="32173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solidFill>
                <a:srgbClr val="00B050"/>
              </a:solidFill>
              <a:latin typeface="Microsoft JhengHei Light" panose="020B0304030504040204" pitchFamily="34" charset="-120"/>
              <a:ea typeface="Microsoft JhengHei Light" panose="020B0304030504040204" pitchFamily="34" charset="-120"/>
            </a:endParaRPr>
          </a:p>
        </p:txBody>
      </p:sp>
      <p:sp>
        <p:nvSpPr>
          <p:cNvPr id="30" name="文字方塊 23">
            <a:extLst>
              <a:ext uri="{FF2B5EF4-FFF2-40B4-BE49-F238E27FC236}">
                <a16:creationId xmlns:a16="http://schemas.microsoft.com/office/drawing/2014/main" id="{3C9AF3B6-3FFA-A249-8F5D-A63ED07BC7BA}"/>
              </a:ext>
            </a:extLst>
          </p:cNvPr>
          <p:cNvSpPr txBox="1"/>
          <p:nvPr/>
        </p:nvSpPr>
        <p:spPr>
          <a:xfrm>
            <a:off x="2109539" y="4752589"/>
            <a:ext cx="1281545" cy="276999"/>
          </a:xfrm>
          <a:prstGeom prst="rect">
            <a:avLst/>
          </a:prstGeom>
          <a:noFill/>
        </p:spPr>
        <p:txBody>
          <a:bodyPr wrap="square" rtlCol="0">
            <a:spAutoFit/>
          </a:bodyPr>
          <a:lstStyle/>
          <a:p>
            <a:pPr algn="ctr"/>
            <a:r>
              <a:rPr kumimoji="1" lang="en-US" altLang="zh-TW" sz="1200" dirty="0">
                <a:latin typeface="Microsoft JhengHei Light" panose="020B0304030504040204" pitchFamily="34" charset="-120"/>
                <a:ea typeface="Microsoft JhengHei Light" panose="020B0304030504040204" pitchFamily="34" charset="-120"/>
              </a:rPr>
              <a:t>2019/12</a:t>
            </a:r>
            <a:endParaRPr kumimoji="1" lang="zh-TW" altLang="en-US" sz="1200" dirty="0">
              <a:latin typeface="Microsoft JhengHei Light" panose="020B0304030504040204" pitchFamily="34" charset="-120"/>
              <a:ea typeface="Microsoft JhengHei Light" panose="020B0304030504040204" pitchFamily="34" charset="-120"/>
            </a:endParaRPr>
          </a:p>
        </p:txBody>
      </p:sp>
      <p:sp>
        <p:nvSpPr>
          <p:cNvPr id="32" name="文字方塊 23">
            <a:extLst>
              <a:ext uri="{FF2B5EF4-FFF2-40B4-BE49-F238E27FC236}">
                <a16:creationId xmlns:a16="http://schemas.microsoft.com/office/drawing/2014/main" id="{21EB65DE-65E3-0E42-BE65-E5E680D999CF}"/>
              </a:ext>
            </a:extLst>
          </p:cNvPr>
          <p:cNvSpPr txBox="1"/>
          <p:nvPr/>
        </p:nvSpPr>
        <p:spPr>
          <a:xfrm>
            <a:off x="2785637" y="4745962"/>
            <a:ext cx="1281545" cy="276999"/>
          </a:xfrm>
          <a:prstGeom prst="rect">
            <a:avLst/>
          </a:prstGeom>
          <a:noFill/>
        </p:spPr>
        <p:txBody>
          <a:bodyPr wrap="square" rtlCol="0">
            <a:spAutoFit/>
          </a:bodyPr>
          <a:lstStyle/>
          <a:p>
            <a:pPr algn="ctr"/>
            <a:r>
              <a:rPr kumimoji="1" lang="en-US" altLang="zh-TW" sz="1200" dirty="0">
                <a:latin typeface="Microsoft JhengHei Light" panose="020B0304030504040204" pitchFamily="34" charset="-120"/>
                <a:ea typeface="Microsoft JhengHei Light" panose="020B0304030504040204" pitchFamily="34" charset="-120"/>
              </a:rPr>
              <a:t>2020/1</a:t>
            </a:r>
            <a:endParaRPr kumimoji="1" lang="zh-TW" altLang="en-US" sz="1200" dirty="0">
              <a:latin typeface="Microsoft JhengHei Light" panose="020B0304030504040204" pitchFamily="34" charset="-120"/>
              <a:ea typeface="Microsoft JhengHei Light" panose="020B0304030504040204" pitchFamily="34" charset="-120"/>
            </a:endParaRPr>
          </a:p>
        </p:txBody>
      </p:sp>
      <p:sp>
        <p:nvSpPr>
          <p:cNvPr id="33" name="文字方塊 23">
            <a:extLst>
              <a:ext uri="{FF2B5EF4-FFF2-40B4-BE49-F238E27FC236}">
                <a16:creationId xmlns:a16="http://schemas.microsoft.com/office/drawing/2014/main" id="{CD77DCB4-EA52-8A48-99FF-EA686788107A}"/>
              </a:ext>
            </a:extLst>
          </p:cNvPr>
          <p:cNvSpPr txBox="1"/>
          <p:nvPr/>
        </p:nvSpPr>
        <p:spPr>
          <a:xfrm>
            <a:off x="4145510" y="4741208"/>
            <a:ext cx="1281545" cy="276999"/>
          </a:xfrm>
          <a:prstGeom prst="rect">
            <a:avLst/>
          </a:prstGeom>
          <a:noFill/>
        </p:spPr>
        <p:txBody>
          <a:bodyPr wrap="square" rtlCol="0">
            <a:spAutoFit/>
          </a:bodyPr>
          <a:lstStyle/>
          <a:p>
            <a:pPr algn="ctr"/>
            <a:r>
              <a:rPr kumimoji="1" lang="en-US" altLang="zh-TW" sz="1200" dirty="0">
                <a:latin typeface="Microsoft JhengHei Light" panose="020B0304030504040204" pitchFamily="34" charset="-120"/>
                <a:ea typeface="Microsoft JhengHei Light" panose="020B0304030504040204" pitchFamily="34" charset="-120"/>
              </a:rPr>
              <a:t>2020/4</a:t>
            </a:r>
          </a:p>
        </p:txBody>
      </p:sp>
      <p:sp>
        <p:nvSpPr>
          <p:cNvPr id="34" name="文字方塊 23">
            <a:extLst>
              <a:ext uri="{FF2B5EF4-FFF2-40B4-BE49-F238E27FC236}">
                <a16:creationId xmlns:a16="http://schemas.microsoft.com/office/drawing/2014/main" id="{3057C23C-3801-B841-8DE0-10EE5F874EAB}"/>
              </a:ext>
            </a:extLst>
          </p:cNvPr>
          <p:cNvSpPr txBox="1"/>
          <p:nvPr/>
        </p:nvSpPr>
        <p:spPr>
          <a:xfrm>
            <a:off x="3437003" y="4745981"/>
            <a:ext cx="1281545" cy="276999"/>
          </a:xfrm>
          <a:prstGeom prst="rect">
            <a:avLst/>
          </a:prstGeom>
          <a:noFill/>
        </p:spPr>
        <p:txBody>
          <a:bodyPr wrap="square" rtlCol="0">
            <a:spAutoFit/>
          </a:bodyPr>
          <a:lstStyle/>
          <a:p>
            <a:pPr algn="ctr"/>
            <a:r>
              <a:rPr kumimoji="1" lang="en-US" altLang="zh-TW" sz="1200" dirty="0">
                <a:latin typeface="Microsoft JhengHei Light" panose="020B0304030504040204" pitchFamily="34" charset="-120"/>
                <a:ea typeface="Microsoft JhengHei Light" panose="020B0304030504040204" pitchFamily="34" charset="-120"/>
              </a:rPr>
              <a:t>2020/3</a:t>
            </a:r>
            <a:endParaRPr kumimoji="1" lang="zh-TW" altLang="en-US" sz="1200" dirty="0">
              <a:latin typeface="Microsoft JhengHei Light" panose="020B0304030504040204" pitchFamily="34" charset="-120"/>
              <a:ea typeface="Microsoft JhengHei Light" panose="020B0304030504040204" pitchFamily="34" charset="-120"/>
            </a:endParaRPr>
          </a:p>
        </p:txBody>
      </p:sp>
      <p:sp>
        <p:nvSpPr>
          <p:cNvPr id="35" name="文字方塊 23">
            <a:extLst>
              <a:ext uri="{FF2B5EF4-FFF2-40B4-BE49-F238E27FC236}">
                <a16:creationId xmlns:a16="http://schemas.microsoft.com/office/drawing/2014/main" id="{4F2DB02B-F3FC-EE40-8ED4-2548229E2B3D}"/>
              </a:ext>
            </a:extLst>
          </p:cNvPr>
          <p:cNvSpPr txBox="1"/>
          <p:nvPr/>
        </p:nvSpPr>
        <p:spPr>
          <a:xfrm>
            <a:off x="4836215" y="4759216"/>
            <a:ext cx="1281545" cy="276999"/>
          </a:xfrm>
          <a:prstGeom prst="rect">
            <a:avLst/>
          </a:prstGeom>
          <a:noFill/>
        </p:spPr>
        <p:txBody>
          <a:bodyPr wrap="square" rtlCol="0">
            <a:spAutoFit/>
          </a:bodyPr>
          <a:lstStyle/>
          <a:p>
            <a:pPr algn="ctr"/>
            <a:r>
              <a:rPr kumimoji="1" lang="en-US" altLang="zh-TW" sz="1200" dirty="0">
                <a:latin typeface="Microsoft JhengHei Light" panose="020B0304030504040204" pitchFamily="34" charset="-120"/>
                <a:ea typeface="Microsoft JhengHei Light" panose="020B0304030504040204" pitchFamily="34" charset="-120"/>
              </a:rPr>
              <a:t>2020/5</a:t>
            </a:r>
          </a:p>
        </p:txBody>
      </p:sp>
      <p:sp>
        <p:nvSpPr>
          <p:cNvPr id="36" name="橢圓 8">
            <a:extLst>
              <a:ext uri="{FF2B5EF4-FFF2-40B4-BE49-F238E27FC236}">
                <a16:creationId xmlns:a16="http://schemas.microsoft.com/office/drawing/2014/main" id="{269C1C25-02A4-7448-BEA3-8D1C34BBDC38}"/>
              </a:ext>
            </a:extLst>
          </p:cNvPr>
          <p:cNvSpPr/>
          <p:nvPr/>
        </p:nvSpPr>
        <p:spPr>
          <a:xfrm>
            <a:off x="6015256" y="4299773"/>
            <a:ext cx="321734" cy="32173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solidFill>
                <a:srgbClr val="00B050"/>
              </a:solidFill>
              <a:latin typeface="Microsoft JhengHei Light" panose="020B0304030504040204" pitchFamily="34" charset="-120"/>
              <a:ea typeface="Microsoft JhengHei Light" panose="020B0304030504040204" pitchFamily="34" charset="-120"/>
            </a:endParaRPr>
          </a:p>
        </p:txBody>
      </p:sp>
      <p:sp>
        <p:nvSpPr>
          <p:cNvPr id="37" name="文字方塊 23">
            <a:extLst>
              <a:ext uri="{FF2B5EF4-FFF2-40B4-BE49-F238E27FC236}">
                <a16:creationId xmlns:a16="http://schemas.microsoft.com/office/drawing/2014/main" id="{D1A3E749-1312-4448-97B5-B4583DAF57AE}"/>
              </a:ext>
            </a:extLst>
          </p:cNvPr>
          <p:cNvSpPr txBox="1"/>
          <p:nvPr/>
        </p:nvSpPr>
        <p:spPr>
          <a:xfrm>
            <a:off x="5541190" y="4752589"/>
            <a:ext cx="1281545" cy="276999"/>
          </a:xfrm>
          <a:prstGeom prst="rect">
            <a:avLst/>
          </a:prstGeom>
          <a:noFill/>
        </p:spPr>
        <p:txBody>
          <a:bodyPr wrap="square" rtlCol="0">
            <a:spAutoFit/>
          </a:bodyPr>
          <a:lstStyle/>
          <a:p>
            <a:pPr algn="ctr"/>
            <a:r>
              <a:rPr kumimoji="1" lang="en-US" altLang="zh-TW" sz="1200" dirty="0">
                <a:latin typeface="Microsoft JhengHei Light" panose="020B0304030504040204" pitchFamily="34" charset="-120"/>
                <a:ea typeface="Microsoft JhengHei Light" panose="020B0304030504040204" pitchFamily="34" charset="-120"/>
              </a:rPr>
              <a:t>2020/6</a:t>
            </a:r>
          </a:p>
        </p:txBody>
      </p:sp>
      <p:sp>
        <p:nvSpPr>
          <p:cNvPr id="40" name="矩形 13">
            <a:extLst>
              <a:ext uri="{FF2B5EF4-FFF2-40B4-BE49-F238E27FC236}">
                <a16:creationId xmlns:a16="http://schemas.microsoft.com/office/drawing/2014/main" id="{EE2853FA-1E30-994A-9D22-4C430E98846F}"/>
              </a:ext>
            </a:extLst>
          </p:cNvPr>
          <p:cNvSpPr/>
          <p:nvPr/>
        </p:nvSpPr>
        <p:spPr>
          <a:xfrm>
            <a:off x="1922599" y="1137289"/>
            <a:ext cx="3267252" cy="34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JhengHei" panose="020B0604030504040204" pitchFamily="34" charset="-120"/>
                <a:ea typeface="Microsoft JhengHei" panose="020B0604030504040204" pitchFamily="34" charset="-120"/>
              </a:rPr>
              <a:t>Start to develop with LINE API</a:t>
            </a:r>
            <a:endParaRPr kumimoji="1" lang="zh-TW" altLang="en-US" dirty="0">
              <a:latin typeface="Microsoft JhengHei" panose="020B0604030504040204" pitchFamily="34" charset="-120"/>
              <a:ea typeface="Microsoft JhengHei" panose="020B0604030504040204" pitchFamily="34" charset="-120"/>
            </a:endParaRPr>
          </a:p>
        </p:txBody>
      </p:sp>
      <p:sp>
        <p:nvSpPr>
          <p:cNvPr id="41" name="矩形 17">
            <a:extLst>
              <a:ext uri="{FF2B5EF4-FFF2-40B4-BE49-F238E27FC236}">
                <a16:creationId xmlns:a16="http://schemas.microsoft.com/office/drawing/2014/main" id="{FFBF427C-3313-3746-B60D-133D31FA4C2F}"/>
              </a:ext>
            </a:extLst>
          </p:cNvPr>
          <p:cNvSpPr/>
          <p:nvPr/>
        </p:nvSpPr>
        <p:spPr>
          <a:xfrm>
            <a:off x="3261687" y="1941651"/>
            <a:ext cx="4456790" cy="447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JhengHei" panose="020B0604030504040204" pitchFamily="34" charset="-120"/>
                <a:ea typeface="Microsoft JhengHei" panose="020B0604030504040204" pitchFamily="34" charset="-120"/>
              </a:rPr>
              <a:t>Problem cannot be fixed on Google Sheet,</a:t>
            </a:r>
          </a:p>
          <a:p>
            <a:pPr algn="ctr"/>
            <a:r>
              <a:rPr kumimoji="1" lang="en-US" altLang="zh-TW" dirty="0">
                <a:latin typeface="Microsoft JhengHei" panose="020B0604030504040204" pitchFamily="34" charset="-120"/>
                <a:ea typeface="Microsoft JhengHei" panose="020B0604030504040204" pitchFamily="34" charset="-120"/>
              </a:rPr>
              <a:t>decided to use MySQL as Database </a:t>
            </a:r>
            <a:endParaRPr kumimoji="1" lang="zh-TW" altLang="en-US" dirty="0">
              <a:latin typeface="Microsoft JhengHei" panose="020B0604030504040204" pitchFamily="34" charset="-120"/>
              <a:ea typeface="Microsoft JhengHei" panose="020B0604030504040204" pitchFamily="34" charset="-120"/>
            </a:endParaRPr>
          </a:p>
        </p:txBody>
      </p:sp>
      <p:sp>
        <p:nvSpPr>
          <p:cNvPr id="42" name="矩形 11">
            <a:extLst>
              <a:ext uri="{FF2B5EF4-FFF2-40B4-BE49-F238E27FC236}">
                <a16:creationId xmlns:a16="http://schemas.microsoft.com/office/drawing/2014/main" id="{045B02E3-4971-C945-8BEF-EE0519BAC35A}"/>
              </a:ext>
            </a:extLst>
          </p:cNvPr>
          <p:cNvSpPr/>
          <p:nvPr/>
        </p:nvSpPr>
        <p:spPr>
          <a:xfrm>
            <a:off x="3931231" y="2447916"/>
            <a:ext cx="3500927" cy="44367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JhengHei" panose="020B0604030504040204" pitchFamily="34" charset="-120"/>
                <a:ea typeface="Microsoft JhengHei" panose="020B0604030504040204" pitchFamily="34" charset="-120"/>
              </a:rPr>
              <a:t>Move data to MySQL and start to </a:t>
            </a:r>
          </a:p>
          <a:p>
            <a:pPr algn="ctr"/>
            <a:r>
              <a:rPr kumimoji="1" lang="en-US" altLang="zh-TW" dirty="0">
                <a:latin typeface="Microsoft JhengHei" panose="020B0604030504040204" pitchFamily="34" charset="-120"/>
                <a:ea typeface="Microsoft JhengHei" panose="020B0604030504040204" pitchFamily="34" charset="-120"/>
              </a:rPr>
              <a:t>develop body temperatures functions </a:t>
            </a:r>
            <a:endParaRPr kumimoji="1" lang="zh-TW" altLang="en-US" dirty="0">
              <a:latin typeface="Microsoft JhengHei" panose="020B0604030504040204" pitchFamily="34" charset="-120"/>
              <a:ea typeface="Microsoft JhengHei" panose="020B0604030504040204" pitchFamily="34" charset="-120"/>
            </a:endParaRPr>
          </a:p>
        </p:txBody>
      </p:sp>
      <p:sp>
        <p:nvSpPr>
          <p:cNvPr id="46" name="矩形 15">
            <a:extLst>
              <a:ext uri="{FF2B5EF4-FFF2-40B4-BE49-F238E27FC236}">
                <a16:creationId xmlns:a16="http://schemas.microsoft.com/office/drawing/2014/main" id="{E4A8E9B4-3783-6D45-AB11-C267F3E673A6}"/>
              </a:ext>
            </a:extLst>
          </p:cNvPr>
          <p:cNvSpPr/>
          <p:nvPr/>
        </p:nvSpPr>
        <p:spPr>
          <a:xfrm>
            <a:off x="5298001" y="3307928"/>
            <a:ext cx="3755088" cy="32173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JhengHei" panose="020B0604030504040204" pitchFamily="34" charset="-120"/>
                <a:ea typeface="Microsoft JhengHei" panose="020B0604030504040204" pitchFamily="34" charset="-120"/>
              </a:rPr>
              <a:t>Finish all of the body temperature system</a:t>
            </a:r>
            <a:endParaRPr kumimoji="1" lang="zh-TW" altLang="en-US" dirty="0">
              <a:latin typeface="Microsoft JhengHei" panose="020B0604030504040204" pitchFamily="34" charset="-120"/>
              <a:ea typeface="Microsoft JhengHei" panose="020B0604030504040204" pitchFamily="34" charset="-120"/>
            </a:endParaRPr>
          </a:p>
        </p:txBody>
      </p:sp>
      <p:sp>
        <p:nvSpPr>
          <p:cNvPr id="48" name="矩形 18">
            <a:extLst>
              <a:ext uri="{FF2B5EF4-FFF2-40B4-BE49-F238E27FC236}">
                <a16:creationId xmlns:a16="http://schemas.microsoft.com/office/drawing/2014/main" id="{238F2C0A-CCC1-6849-8366-4DEC4C90CE53}"/>
              </a:ext>
            </a:extLst>
          </p:cNvPr>
          <p:cNvSpPr/>
          <p:nvPr/>
        </p:nvSpPr>
        <p:spPr>
          <a:xfrm>
            <a:off x="4572001" y="2929966"/>
            <a:ext cx="3062176" cy="32173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JhengHei" panose="020B0604030504040204" pitchFamily="34" charset="-120"/>
                <a:ea typeface="Microsoft JhengHei" panose="020B0604030504040204" pitchFamily="34" charset="-120"/>
              </a:rPr>
              <a:t>Move location from GCP to TWCC</a:t>
            </a:r>
            <a:endParaRPr kumimoji="1" lang="zh-TW" altLang="en-US" dirty="0">
              <a:latin typeface="Microsoft JhengHei" panose="020B0604030504040204" pitchFamily="34" charset="-120"/>
              <a:ea typeface="Microsoft JhengHei" panose="020B0604030504040204" pitchFamily="34" charset="-120"/>
            </a:endParaRPr>
          </a:p>
        </p:txBody>
      </p:sp>
      <p:sp>
        <p:nvSpPr>
          <p:cNvPr id="49" name="矩形 29">
            <a:extLst>
              <a:ext uri="{FF2B5EF4-FFF2-40B4-BE49-F238E27FC236}">
                <a16:creationId xmlns:a16="http://schemas.microsoft.com/office/drawing/2014/main" id="{6CBA6C23-47CA-B14D-8D71-6B8CF4AA49DA}"/>
              </a:ext>
            </a:extLst>
          </p:cNvPr>
          <p:cNvSpPr/>
          <p:nvPr/>
        </p:nvSpPr>
        <p:spPr>
          <a:xfrm>
            <a:off x="6015256" y="3685890"/>
            <a:ext cx="1925095" cy="32173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JhengHei" panose="020B0604030504040204" pitchFamily="34" charset="-120"/>
                <a:ea typeface="Microsoft JhengHei" panose="020B0604030504040204" pitchFamily="34" charset="-120"/>
              </a:rPr>
              <a:t>Deploy on campus</a:t>
            </a:r>
            <a:endParaRPr kumimoji="1" lang="zh-TW" altLang="en-US"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89208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D9DC2C-F750-4CD3-B890-5069A56B1A38}"/>
              </a:ext>
            </a:extLst>
          </p:cNvPr>
          <p:cNvSpPr>
            <a:spLocks noGrp="1"/>
          </p:cNvSpPr>
          <p:nvPr>
            <p:ph type="title"/>
          </p:nvPr>
        </p:nvSpPr>
        <p:spPr>
          <a:xfrm>
            <a:off x="457200" y="605600"/>
            <a:ext cx="7942082" cy="1082700"/>
          </a:xfrm>
        </p:spPr>
        <p:txBody>
          <a:bodyPr/>
          <a:lstStyle/>
          <a:p>
            <a:r>
              <a:rPr lang="en-US" altLang="zh-TW" sz="3600" dirty="0"/>
              <a:t>CBFHSS v1 feature function</a:t>
            </a:r>
            <a:endParaRPr lang="zh-TW" altLang="en-US" sz="3600" dirty="0"/>
          </a:p>
        </p:txBody>
      </p:sp>
      <p:sp>
        <p:nvSpPr>
          <p:cNvPr id="3" name="文字版面配置區 2">
            <a:extLst>
              <a:ext uri="{FF2B5EF4-FFF2-40B4-BE49-F238E27FC236}">
                <a16:creationId xmlns:a16="http://schemas.microsoft.com/office/drawing/2014/main" id="{741B291A-6F02-4E5A-A039-CE2C76CCE450}"/>
              </a:ext>
            </a:extLst>
          </p:cNvPr>
          <p:cNvSpPr>
            <a:spLocks noGrp="1"/>
          </p:cNvSpPr>
          <p:nvPr>
            <p:ph type="body" idx="1"/>
          </p:nvPr>
        </p:nvSpPr>
        <p:spPr>
          <a:xfrm>
            <a:off x="457200" y="1146950"/>
            <a:ext cx="7942082" cy="3256683"/>
          </a:xfrm>
        </p:spPr>
        <p:txBody>
          <a:bodyPr/>
          <a:lstStyle/>
          <a:p>
            <a:pPr marL="114300" indent="0">
              <a:buNone/>
            </a:pPr>
            <a:r>
              <a:rPr lang="en-US" altLang="zh-TW" sz="1800" dirty="0">
                <a:latin typeface="微軟正黑體 Light" panose="020B0304030504040204" pitchFamily="34" charset="-120"/>
                <a:ea typeface="微軟正黑體 Light" panose="020B0304030504040204" pitchFamily="34" charset="-120"/>
              </a:rPr>
              <a:t>Main function (2020.1)</a:t>
            </a:r>
          </a:p>
          <a:p>
            <a:r>
              <a:rPr lang="en-US" altLang="zh-TW" sz="1800" dirty="0">
                <a:latin typeface="微軟正黑體 Light" panose="020B0304030504040204" pitchFamily="34" charset="-120"/>
                <a:ea typeface="微軟正黑體 Light" panose="020B0304030504040204" pitchFamily="34" charset="-120"/>
              </a:rPr>
              <a:t>Add and delete homework or test into database, inquiry after things has been added.</a:t>
            </a:r>
          </a:p>
          <a:p>
            <a:r>
              <a:rPr lang="en-US" altLang="zh-TW" sz="1800" dirty="0">
                <a:latin typeface="微軟正黑體 Light" panose="020B0304030504040204" pitchFamily="34" charset="-120"/>
                <a:ea typeface="微軟正黑體 Light" panose="020B0304030504040204" pitchFamily="34" charset="-120"/>
              </a:rPr>
              <a:t>Exam information</a:t>
            </a:r>
          </a:p>
          <a:p>
            <a:r>
              <a:rPr lang="en-US" altLang="zh-TW" sz="1800" dirty="0">
                <a:latin typeface="微軟正黑體 Light" panose="020B0304030504040204" pitchFamily="34" charset="-120"/>
                <a:ea typeface="微軟正黑體 Light" panose="020B0304030504040204" pitchFamily="34" charset="-120"/>
              </a:rPr>
              <a:t>Permission Management </a:t>
            </a:r>
          </a:p>
          <a:p>
            <a:r>
              <a:rPr lang="en-US" altLang="zh-CN" sz="1800" dirty="0">
                <a:latin typeface="微軟正黑體 Light" panose="020B0304030504040204" pitchFamily="34" charset="-120"/>
                <a:ea typeface="微軟正黑體 Light" panose="020B0304030504040204" pitchFamily="34" charset="-120"/>
              </a:rPr>
              <a:t>Push Message before leaving school.</a:t>
            </a:r>
          </a:p>
          <a:p>
            <a:pPr marL="114300" indent="0">
              <a:buNone/>
            </a:pPr>
            <a:r>
              <a:rPr lang="en-US" altLang="zh-TW" sz="1800" dirty="0">
                <a:latin typeface="微軟正黑體 Light" panose="020B0304030504040204" pitchFamily="34" charset="-120"/>
                <a:ea typeface="微軟正黑體 Light" panose="020B0304030504040204" pitchFamily="34" charset="-120"/>
              </a:rPr>
              <a:t>Body temperature registration system (2020.4)</a:t>
            </a:r>
          </a:p>
          <a:p>
            <a:r>
              <a:rPr lang="en-US" altLang="zh-TW" sz="1800" dirty="0">
                <a:latin typeface="微軟正黑體 Light" panose="020B0304030504040204" pitchFamily="34" charset="-120"/>
                <a:ea typeface="微軟正黑體 Light" panose="020B0304030504040204" pitchFamily="34" charset="-120"/>
              </a:rPr>
              <a:t>Body temperature registration and inquiry for student edition</a:t>
            </a:r>
          </a:p>
          <a:p>
            <a:r>
              <a:rPr lang="en-US" altLang="zh-TW" sz="1800" dirty="0">
                <a:latin typeface="微軟正黑體 Light" panose="020B0304030504040204" pitchFamily="34" charset="-120"/>
                <a:ea typeface="微軟正黑體 Light" panose="020B0304030504040204" pitchFamily="34" charset="-120"/>
              </a:rPr>
              <a:t>Body temperature registration for </a:t>
            </a:r>
            <a:r>
              <a:rPr lang="en" altLang="zh-TW" sz="1800" dirty="0">
                <a:latin typeface="微軟正黑體 Light" panose="020B0304030504040204" pitchFamily="34" charset="-120"/>
                <a:ea typeface="微軟正黑體 Light" panose="020B0304030504040204" pitchFamily="34" charset="-120"/>
              </a:rPr>
              <a:t>Office of Student Affairs edition</a:t>
            </a:r>
          </a:p>
          <a:p>
            <a:pPr marL="114300" indent="0">
              <a:buNone/>
            </a:pPr>
            <a:endParaRPr lang="en-US" altLang="zh-TW" sz="1800" dirty="0">
              <a:latin typeface="微軟正黑體 Light" panose="020B0304030504040204" pitchFamily="34" charset="-120"/>
              <a:ea typeface="微軟正黑體 Light" panose="020B0304030504040204" pitchFamily="34" charset="-120"/>
            </a:endParaRPr>
          </a:p>
          <a:p>
            <a:pPr marL="114300" indent="0">
              <a:buNone/>
            </a:pPr>
            <a:endParaRPr lang="en" altLang="zh-TW" sz="1800" dirty="0">
              <a:latin typeface="微軟正黑體 Light" panose="020B0304030504040204" pitchFamily="34" charset="-120"/>
              <a:ea typeface="微軟正黑體 Light" panose="020B0304030504040204" pitchFamily="34" charset="-120"/>
            </a:endParaRPr>
          </a:p>
          <a:p>
            <a:pPr marL="114300" indent="0">
              <a:buNone/>
            </a:pPr>
            <a:endParaRPr lang="en" altLang="zh-TW" sz="1800" dirty="0">
              <a:latin typeface="微軟正黑體 Light" panose="020B0304030504040204" pitchFamily="34" charset="-120"/>
              <a:ea typeface="微軟正黑體 Light" panose="020B0304030504040204" pitchFamily="34" charset="-120"/>
            </a:endParaRPr>
          </a:p>
          <a:p>
            <a:pPr marL="114300" indent="0">
              <a:buNone/>
            </a:pPr>
            <a:endParaRPr lang="en" altLang="zh-TW" sz="1800" dirty="0">
              <a:latin typeface="微軟正黑體 Light" panose="020B0304030504040204" pitchFamily="34" charset="-120"/>
              <a:ea typeface="微軟正黑體 Light" panose="020B0304030504040204" pitchFamily="34" charset="-120"/>
            </a:endParaRPr>
          </a:p>
          <a:p>
            <a:pPr marL="114300" indent="0">
              <a:buNone/>
            </a:pPr>
            <a:endParaRPr lang="en-US" altLang="zh-TW" sz="1800" dirty="0">
              <a:latin typeface="微軟正黑體 Light" panose="020B0304030504040204" pitchFamily="34" charset="-120"/>
              <a:ea typeface="微軟正黑體 Light" panose="020B0304030504040204" pitchFamily="34" charset="-120"/>
            </a:endParaRPr>
          </a:p>
          <a:p>
            <a:endParaRPr lang="en-US" altLang="zh-TW" sz="1800" dirty="0">
              <a:latin typeface="微軟正黑體 Light" panose="020B0304030504040204" pitchFamily="34" charset="-120"/>
              <a:ea typeface="微軟正黑體 Light" panose="020B0304030504040204" pitchFamily="34" charset="-120"/>
            </a:endParaRPr>
          </a:p>
          <a:p>
            <a:pPr marL="114300" indent="0">
              <a:buNone/>
            </a:pPr>
            <a:endParaRPr lang="en-US" altLang="zh-TW" sz="1800" dirty="0">
              <a:latin typeface="微軟正黑體 Light" panose="020B0304030504040204" pitchFamily="34" charset="-120"/>
              <a:ea typeface="微軟正黑體 Light" panose="020B0304030504040204" pitchFamily="34" charset="-120"/>
            </a:endParaRPr>
          </a:p>
          <a:p>
            <a:endParaRPr lang="en-US" altLang="zh-TW" sz="1800" dirty="0">
              <a:latin typeface="微軟正黑體 Light" panose="020B0304030504040204" pitchFamily="34" charset="-120"/>
              <a:ea typeface="微軟正黑體 Light" panose="020B0304030504040204" pitchFamily="34" charset="-120"/>
            </a:endParaRPr>
          </a:p>
        </p:txBody>
      </p:sp>
      <p:sp>
        <p:nvSpPr>
          <p:cNvPr id="4" name="投影片編號版面配置區 3">
            <a:extLst>
              <a:ext uri="{FF2B5EF4-FFF2-40B4-BE49-F238E27FC236}">
                <a16:creationId xmlns:a16="http://schemas.microsoft.com/office/drawing/2014/main" id="{0C18A11D-7DEE-4469-A2AC-880D276F0A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61988978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21"/>
          <p:cNvSpPr txBox="1">
            <a:spLocks noGrp="1"/>
          </p:cNvSpPr>
          <p:nvPr>
            <p:ph type="title"/>
          </p:nvPr>
        </p:nvSpPr>
        <p:spPr>
          <a:xfrm>
            <a:off x="445067" y="653951"/>
            <a:ext cx="8432408" cy="54135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600" dirty="0"/>
              <a:t>First use </a:t>
            </a:r>
            <a:endParaRPr sz="3600" dirty="0"/>
          </a:p>
        </p:txBody>
      </p:sp>
      <p:sp>
        <p:nvSpPr>
          <p:cNvPr id="1007" name="Google Shape;1007;p21"/>
          <p:cNvSpPr txBox="1">
            <a:spLocks noGrp="1"/>
          </p:cNvSpPr>
          <p:nvPr>
            <p:ph type="body" idx="1"/>
          </p:nvPr>
        </p:nvSpPr>
        <p:spPr>
          <a:xfrm>
            <a:off x="445067" y="1411087"/>
            <a:ext cx="4768778" cy="2640900"/>
          </a:xfrm>
          <a:prstGeom prst="rect">
            <a:avLst/>
          </a:prstGeom>
        </p:spPr>
        <p:txBody>
          <a:bodyPr spcFirstLastPara="1" wrap="square" lIns="0" tIns="0" rIns="0" bIns="0" anchor="t" anchorCtr="0">
            <a:noAutofit/>
          </a:bodyPr>
          <a:lstStyle/>
          <a:p>
            <a:pPr marL="342900"/>
            <a:r>
              <a:rPr lang="en-US" altLang="zh-CN" sz="1800" dirty="0">
                <a:solidFill>
                  <a:schemeClr val="tx1"/>
                </a:solidFill>
                <a:latin typeface="微軟正黑體 Light" panose="020B0304030504040204" pitchFamily="34" charset="-120"/>
                <a:ea typeface="微軟正黑體 Light" panose="020B0304030504040204" pitchFamily="34" charset="-120"/>
                <a:cs typeface="Arial"/>
                <a:sym typeface="Arial"/>
              </a:rPr>
              <a:t>Set seat number using set &lt;seat number&gt;</a:t>
            </a:r>
          </a:p>
          <a:p>
            <a:pPr marL="0" indent="0">
              <a:buNone/>
            </a:pPr>
            <a:r>
              <a:rPr lang="en-US" altLang="zh-CN" sz="1800" dirty="0">
                <a:solidFill>
                  <a:schemeClr val="tx1"/>
                </a:solidFill>
                <a:latin typeface="微軟正黑體 Light" panose="020B0304030504040204" pitchFamily="34" charset="-120"/>
                <a:ea typeface="微軟正黑體 Light" panose="020B0304030504040204" pitchFamily="34" charset="-120"/>
                <a:cs typeface="Arial"/>
                <a:sym typeface="Arial"/>
              </a:rPr>
              <a:t>For example </a:t>
            </a:r>
          </a:p>
          <a:p>
            <a:pPr marL="285750" indent="-285750"/>
            <a:r>
              <a:rPr lang="en-US" altLang="zh-CN" sz="1800" dirty="0">
                <a:solidFill>
                  <a:schemeClr val="tx1"/>
                </a:solidFill>
                <a:latin typeface="微軟正黑體 Light" panose="020B0304030504040204" pitchFamily="34" charset="-120"/>
                <a:ea typeface="微軟正黑體 Light" panose="020B0304030504040204" pitchFamily="34" charset="-120"/>
                <a:cs typeface="Arial"/>
                <a:sym typeface="Arial"/>
              </a:rPr>
              <a:t>set 20</a:t>
            </a:r>
          </a:p>
          <a:p>
            <a:pPr marL="285750" indent="-285750"/>
            <a:r>
              <a:rPr lang="en-US" sz="1800" dirty="0">
                <a:solidFill>
                  <a:schemeClr val="tx1"/>
                </a:solidFill>
                <a:latin typeface="微軟正黑體 Light" panose="020B0304030504040204" pitchFamily="34" charset="-120"/>
                <a:ea typeface="微軟正黑體 Light" panose="020B0304030504040204" pitchFamily="34" charset="-120"/>
                <a:cs typeface="Arial"/>
                <a:sym typeface="Arial"/>
              </a:rPr>
              <a:t>Administration will lock the seat number after checking the profile is correct.</a:t>
            </a:r>
          </a:p>
          <a:p>
            <a:pPr marL="285750" indent="-285750"/>
            <a:r>
              <a:rPr lang="en-US" sz="1800" dirty="0">
                <a:solidFill>
                  <a:schemeClr val="tx1"/>
                </a:solidFill>
                <a:latin typeface="微軟正黑體 Light" panose="020B0304030504040204" pitchFamily="34" charset="-120"/>
                <a:ea typeface="微軟正黑體 Light" panose="020B0304030504040204" pitchFamily="34" charset="-120"/>
                <a:cs typeface="Arial"/>
                <a:sym typeface="Arial"/>
              </a:rPr>
              <a:t>Users can not set this seat number after a</a:t>
            </a:r>
            <a:r>
              <a:rPr lang="en-US" altLang="zh-TW" sz="1800" dirty="0">
                <a:solidFill>
                  <a:schemeClr val="tx1"/>
                </a:solidFill>
                <a:latin typeface="微軟正黑體 Light" panose="020B0304030504040204" pitchFamily="34" charset="-120"/>
                <a:ea typeface="微軟正黑體 Light" panose="020B0304030504040204" pitchFamily="34" charset="-120"/>
                <a:cs typeface="Arial"/>
                <a:sym typeface="Arial"/>
              </a:rPr>
              <a:t>dministration has been locked.</a:t>
            </a:r>
          </a:p>
          <a:p>
            <a:pPr marL="285750" indent="-285750"/>
            <a:r>
              <a:rPr lang="en-US" sz="1800" dirty="0">
                <a:solidFill>
                  <a:schemeClr val="tx1"/>
                </a:solidFill>
                <a:latin typeface="微軟正黑體 Light" panose="020B0304030504040204" pitchFamily="34" charset="-120"/>
                <a:ea typeface="微軟正黑體 Light" panose="020B0304030504040204" pitchFamily="34" charset="-120"/>
                <a:cs typeface="Arial"/>
                <a:sym typeface="Arial"/>
              </a:rPr>
              <a:t>Enter 「</a:t>
            </a:r>
            <a:r>
              <a:rPr lang="en-US" sz="1800" dirty="0">
                <a:solidFill>
                  <a:schemeClr val="tx1"/>
                </a:solidFill>
                <a:latin typeface="微軟正黑體 Light" panose="020B0304030504040204" pitchFamily="34" charset="-120"/>
                <a:ea typeface="微軟正黑體 Light" panose="020B0304030504040204" pitchFamily="34" charset="-120"/>
                <a:cs typeface="Arial"/>
              </a:rPr>
              <a:t>Instructions</a:t>
            </a:r>
            <a:r>
              <a:rPr lang="zh-TW" altLang="en-US" sz="1800" dirty="0">
                <a:solidFill>
                  <a:schemeClr val="tx1"/>
                </a:solidFill>
                <a:latin typeface="微軟正黑體 Light" panose="020B0304030504040204" pitchFamily="34" charset="-120"/>
                <a:ea typeface="微軟正黑體 Light" panose="020B0304030504040204" pitchFamily="34" charset="-120"/>
                <a:cs typeface="Arial"/>
              </a:rPr>
              <a:t>」</a:t>
            </a:r>
            <a:r>
              <a:rPr lang="en-US" altLang="zh-TW" sz="1800" dirty="0">
                <a:solidFill>
                  <a:schemeClr val="tx1"/>
                </a:solidFill>
                <a:latin typeface="微軟正黑體 Light" panose="020B0304030504040204" pitchFamily="34" charset="-120"/>
                <a:ea typeface="微軟正黑體 Light" panose="020B0304030504040204" pitchFamily="34" charset="-120"/>
                <a:cs typeface="Arial"/>
                <a:sym typeface="Arial"/>
              </a:rPr>
              <a:t> to </a:t>
            </a:r>
            <a:r>
              <a:rPr lang="en-US" altLang="zh-CN" sz="1800" dirty="0">
                <a:solidFill>
                  <a:schemeClr val="tx1"/>
                </a:solidFill>
                <a:latin typeface="微軟正黑體 Light" panose="020B0304030504040204" pitchFamily="34" charset="-120"/>
                <a:ea typeface="微軟正黑體 Light" panose="020B0304030504040204" pitchFamily="34" charset="-120"/>
                <a:cs typeface="Arial"/>
                <a:sym typeface="Arial"/>
              </a:rPr>
              <a:t>browse</a:t>
            </a:r>
            <a:r>
              <a:rPr lang="en-US" altLang="zh-TW" sz="1800" dirty="0">
                <a:solidFill>
                  <a:schemeClr val="tx1"/>
                </a:solidFill>
                <a:latin typeface="微軟正黑體 Light" panose="020B0304030504040204" pitchFamily="34" charset="-120"/>
                <a:ea typeface="微軟正黑體 Light" panose="020B0304030504040204" pitchFamily="34" charset="-120"/>
                <a:cs typeface="Arial"/>
                <a:sym typeface="Arial"/>
              </a:rPr>
              <a:t> function</a:t>
            </a:r>
            <a:r>
              <a:rPr lang="en-US" altLang="zh-CN" sz="1800" dirty="0">
                <a:solidFill>
                  <a:schemeClr val="tx1"/>
                </a:solidFill>
                <a:latin typeface="微軟正黑體 Light" panose="020B0304030504040204" pitchFamily="34" charset="-120"/>
                <a:ea typeface="微軟正黑體 Light" panose="020B0304030504040204" pitchFamily="34" charset="-120"/>
                <a:cs typeface="Arial"/>
                <a:sym typeface="Arial"/>
              </a:rPr>
              <a:t>s </a:t>
            </a:r>
            <a:r>
              <a:rPr lang="en-US" altLang="zh-TW" sz="1800" dirty="0">
                <a:solidFill>
                  <a:schemeClr val="tx1"/>
                </a:solidFill>
                <a:latin typeface="微軟正黑體 Light" panose="020B0304030504040204" pitchFamily="34" charset="-120"/>
                <a:ea typeface="微軟正黑體 Light" panose="020B0304030504040204" pitchFamily="34" charset="-120"/>
                <a:cs typeface="Arial"/>
                <a:sym typeface="Arial"/>
              </a:rPr>
              <a:t>in this application </a:t>
            </a:r>
          </a:p>
          <a:p>
            <a:pPr marL="285750" indent="-285750"/>
            <a:endParaRPr lang="en-US" sz="1800" dirty="0">
              <a:solidFill>
                <a:schemeClr val="tx1"/>
              </a:solidFill>
              <a:latin typeface="微軟正黑體 Light" panose="020B0304030504040204" pitchFamily="34" charset="-120"/>
              <a:ea typeface="微軟正黑體 Light" panose="020B0304030504040204" pitchFamily="34" charset="-120"/>
              <a:cs typeface="Arial"/>
              <a:sym typeface="Arial"/>
            </a:endParaRPr>
          </a:p>
          <a:p>
            <a:pPr marL="342900"/>
            <a:endParaRPr lang="en-US" sz="1800" dirty="0">
              <a:solidFill>
                <a:schemeClr val="tx1"/>
              </a:solidFill>
              <a:latin typeface="微軟正黑體 Light" panose="020B0304030504040204" pitchFamily="34" charset="-120"/>
              <a:ea typeface="微軟正黑體 Light" panose="020B0304030504040204" pitchFamily="34" charset="-120"/>
              <a:cs typeface="Arial"/>
              <a:sym typeface="Arial"/>
            </a:endParaRPr>
          </a:p>
          <a:p>
            <a:pPr marL="342900"/>
            <a:endParaRPr lang="en-US" sz="1800" dirty="0">
              <a:solidFill>
                <a:schemeClr val="tx1"/>
              </a:solidFill>
              <a:latin typeface="微軟正黑體 Light" panose="020B0304030504040204" pitchFamily="34" charset="-120"/>
              <a:ea typeface="微軟正黑體 Light" panose="020B0304030504040204" pitchFamily="34" charset="-120"/>
              <a:cs typeface="Arial"/>
              <a:sym typeface="Arial"/>
            </a:endParaRPr>
          </a:p>
          <a:p>
            <a:pPr marL="342900"/>
            <a:endParaRPr lang="en-US" sz="1800" dirty="0">
              <a:solidFill>
                <a:schemeClr val="tx1"/>
              </a:solidFill>
              <a:latin typeface="微軟正黑體 Light" panose="020B0304030504040204" pitchFamily="34" charset="-120"/>
              <a:ea typeface="微軟正黑體 Light" panose="020B0304030504040204" pitchFamily="34" charset="-120"/>
              <a:cs typeface="Arial"/>
              <a:sym typeface="Arial"/>
            </a:endParaRPr>
          </a:p>
          <a:p>
            <a:pPr marL="342900"/>
            <a:endParaRPr sz="1800" dirty="0">
              <a:solidFill>
                <a:schemeClr val="tx1"/>
              </a:solidFill>
              <a:latin typeface="微軟正黑體 Light" panose="020B0304030504040204" pitchFamily="34" charset="-120"/>
              <a:ea typeface="微軟正黑體 Light" panose="020B0304030504040204" pitchFamily="34" charset="-120"/>
              <a:cs typeface="Arial"/>
              <a:sym typeface="Arial"/>
            </a:endParaRPr>
          </a:p>
        </p:txBody>
      </p:sp>
      <p:sp>
        <p:nvSpPr>
          <p:cNvPr id="1009" name="Google Shape;1009;p2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圖片 2">
            <a:extLst>
              <a:ext uri="{FF2B5EF4-FFF2-40B4-BE49-F238E27FC236}">
                <a16:creationId xmlns:a16="http://schemas.microsoft.com/office/drawing/2014/main" id="{E41DAAC1-6893-4765-A640-3BED526D062F}"/>
              </a:ext>
            </a:extLst>
          </p:cNvPr>
          <p:cNvPicPr>
            <a:picLocks noChangeAspect="1"/>
          </p:cNvPicPr>
          <p:nvPr/>
        </p:nvPicPr>
        <p:blipFill>
          <a:blip r:embed="rId3"/>
          <a:srcRect/>
          <a:stretch/>
        </p:blipFill>
        <p:spPr>
          <a:xfrm>
            <a:off x="5475940" y="156473"/>
            <a:ext cx="3139440" cy="4830553"/>
          </a:xfrm>
          <a:prstGeom prst="rect">
            <a:avLst/>
          </a:prstGeom>
          <a:ln>
            <a:noFill/>
          </a:ln>
          <a:effectLst>
            <a:softEdge rad="112500"/>
          </a:effectLst>
        </p:spPr>
      </p:pic>
    </p:spTree>
    <p:extLst>
      <p:ext uri="{BB962C8B-B14F-4D97-AF65-F5344CB8AC3E}">
        <p14:creationId xmlns:p14="http://schemas.microsoft.com/office/powerpoint/2010/main" val="1921349859"/>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457200" y="605600"/>
            <a:ext cx="7041182" cy="1082700"/>
          </a:xfrm>
          <a:prstGeom prst="rect">
            <a:avLst/>
          </a:prstGeom>
        </p:spPr>
        <p:txBody>
          <a:bodyPr spcFirstLastPara="1" wrap="square" lIns="0" tIns="0" rIns="0" bIns="0" anchor="t" anchorCtr="0">
            <a:noAutofit/>
          </a:bodyPr>
          <a:lstStyle/>
          <a:p>
            <a:pPr lvl="0"/>
            <a:r>
              <a:rPr lang="en-US" altLang="zh-TW" dirty="0"/>
              <a:t>LINE </a:t>
            </a:r>
            <a:r>
              <a:rPr lang="en-US" altLang="zh-TW" dirty="0" err="1"/>
              <a:t>Richmenu</a:t>
            </a:r>
            <a:r>
              <a:rPr lang="en-US" altLang="zh-TW" dirty="0"/>
              <a:t> -Design</a:t>
            </a:r>
          </a:p>
        </p:txBody>
      </p:sp>
      <p:sp>
        <p:nvSpPr>
          <p:cNvPr id="1701" name="Google Shape;1701;p2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200" b="0" i="0" u="none" strike="noStrike" kern="0" cap="none" spc="0" normalizeH="0" baseline="0" noProof="0">
              <a:ln>
                <a:noFill/>
              </a:ln>
              <a:solidFill>
                <a:srgbClr val="FFFFFF"/>
              </a:solidFill>
              <a:effectLst/>
              <a:uLnTx/>
              <a:uFillTx/>
              <a:latin typeface="Barlow Light"/>
              <a:sym typeface="Barlow Light"/>
            </a:endParaRP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094" y="2020051"/>
            <a:ext cx="3925957" cy="2649094"/>
          </a:xfrm>
          <a:prstGeom prst="rect">
            <a:avLst/>
          </a:prstGeom>
          <a:ln>
            <a:noFill/>
          </a:ln>
          <a:effectLst>
            <a:outerShdw blurRad="292100" dist="139700" dir="2700000" algn="tl" rotWithShape="0">
              <a:srgbClr val="333333">
                <a:alpha val="65000"/>
              </a:srgbClr>
            </a:outerShdw>
          </a:effectLst>
        </p:spPr>
      </p:pic>
      <p:sp>
        <p:nvSpPr>
          <p:cNvPr id="4" name="文字方塊 3"/>
          <p:cNvSpPr txBox="1"/>
          <p:nvPr/>
        </p:nvSpPr>
        <p:spPr>
          <a:xfrm>
            <a:off x="380924" y="1398793"/>
            <a:ext cx="858170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altLang="zh-TW" sz="2000" b="0" i="0" u="none" strike="noStrike" kern="0" cap="none" spc="0" normalizeH="0" baseline="0" noProof="0" dirty="0">
                <a:ln>
                  <a:noFill/>
                </a:ln>
                <a:solidFill>
                  <a:srgbClr val="3A3F50"/>
                </a:solidFill>
                <a:effectLst/>
                <a:uLnTx/>
                <a:uFillTx/>
                <a:latin typeface="微軟正黑體 Light" panose="020B0304030504040204" pitchFamily="34" charset="-120"/>
                <a:ea typeface="微軟正黑體 Light" panose="020B0304030504040204" pitchFamily="34" charset="-120"/>
                <a:cs typeface="Arial"/>
                <a:sym typeface="Arial"/>
              </a:rPr>
              <a:t>We will change the theme </a:t>
            </a:r>
            <a:r>
              <a:rPr kumimoji="0" lang="en-US" altLang="zh-CN" sz="2000" b="0" i="0" u="none" strike="noStrike" kern="0" cap="none" spc="0" normalizeH="0" baseline="0" noProof="0" dirty="0">
                <a:ln>
                  <a:noFill/>
                </a:ln>
                <a:solidFill>
                  <a:srgbClr val="3A3F50"/>
                </a:solidFill>
                <a:effectLst/>
                <a:uLnTx/>
                <a:uFillTx/>
                <a:latin typeface="微軟正黑體 Light" panose="020B0304030504040204" pitchFamily="34" charset="-120"/>
                <a:ea typeface="微軟正黑體 Light" panose="020B0304030504040204" pitchFamily="34" charset="-120"/>
                <a:cs typeface="Arial"/>
                <a:sym typeface="Arial"/>
              </a:rPr>
              <a:t>for different seasons or new function.</a:t>
            </a:r>
            <a:endParaRPr kumimoji="0" lang="zh-TW" altLang="en-US" sz="2000" b="0" i="0" u="none" strike="noStrike" kern="0" cap="none" spc="0" normalizeH="0" baseline="0" noProof="0" dirty="0">
              <a:ln>
                <a:noFill/>
              </a:ln>
              <a:solidFill>
                <a:srgbClr val="3A3F50"/>
              </a:solidFill>
              <a:effectLst/>
              <a:uLnTx/>
              <a:uFillTx/>
              <a:latin typeface="微軟正黑體 Light" panose="020B0304030504040204" pitchFamily="34" charset="-120"/>
              <a:ea typeface="微軟正黑體 Light" panose="020B0304030504040204" pitchFamily="34" charset="-120"/>
              <a:cs typeface="Arial"/>
              <a:sym typeface="Arial"/>
            </a:endParaRPr>
          </a:p>
        </p:txBody>
      </p:sp>
      <p:pic>
        <p:nvPicPr>
          <p:cNvPr id="5" name="圖片 4">
            <a:extLst>
              <a:ext uri="{FF2B5EF4-FFF2-40B4-BE49-F238E27FC236}">
                <a16:creationId xmlns:a16="http://schemas.microsoft.com/office/drawing/2014/main" id="{863F6F1D-5940-F64D-8A4E-67A4523E653C}"/>
              </a:ext>
            </a:extLst>
          </p:cNvPr>
          <p:cNvPicPr>
            <a:picLocks noChangeAspect="1"/>
          </p:cNvPicPr>
          <p:nvPr/>
        </p:nvPicPr>
        <p:blipFill>
          <a:blip r:embed="rId4"/>
          <a:stretch>
            <a:fillRect/>
          </a:stretch>
        </p:blipFill>
        <p:spPr>
          <a:xfrm>
            <a:off x="4718831" y="2020051"/>
            <a:ext cx="3928075" cy="2649094"/>
          </a:xfrm>
          <a:prstGeom prst="rect">
            <a:avLst/>
          </a:prstGeom>
        </p:spPr>
      </p:pic>
    </p:spTree>
    <p:extLst>
      <p:ext uri="{BB962C8B-B14F-4D97-AF65-F5344CB8AC3E}">
        <p14:creationId xmlns:p14="http://schemas.microsoft.com/office/powerpoint/2010/main" val="3420867274"/>
      </p:ext>
    </p:extLst>
  </p:cSld>
  <p:clrMapOvr>
    <a:masterClrMapping/>
  </p:clrMapOvr>
  <mc:AlternateContent xmlns:mc="http://schemas.openxmlformats.org/markup-compatibility/2006" xmlns:p15="http://schemas.microsoft.com/office/powerpoint/2012/main">
    <mc:Choice Requires="p15">
      <p:transition spd="slow">
        <p15:prstTrans prst="prestige"/>
      </p:transition>
    </mc:Choice>
    <mc:Fallback xmlns="">
      <p:transition spd="slow">
        <p:fade/>
      </p:transition>
    </mc:Fallback>
  </mc:AlternateContent>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4596</TotalTime>
  <Words>2003</Words>
  <Application>Microsoft Macintosh PowerPoint</Application>
  <PresentationFormat>On-screen Show (16:9)</PresentationFormat>
  <Paragraphs>252</Paragraphs>
  <Slides>30</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Monaco</vt:lpstr>
      <vt:lpstr>Microsoft JhengHei Light</vt:lpstr>
      <vt:lpstr>Calibri</vt:lpstr>
      <vt:lpstr>Microsoft JhengHei</vt:lpstr>
      <vt:lpstr>Raleway SemiBold</vt:lpstr>
      <vt:lpstr>Barlow Light</vt:lpstr>
      <vt:lpstr>Arial</vt:lpstr>
      <vt:lpstr>微軟正黑體 Light</vt:lpstr>
      <vt:lpstr>Microsoft JhengHei</vt:lpstr>
      <vt:lpstr>Raleway</vt:lpstr>
      <vt:lpstr>Barlow</vt:lpstr>
      <vt:lpstr>Gaoler template</vt:lpstr>
      <vt:lpstr>Chatbot for High School Students</vt:lpstr>
      <vt:lpstr>CBFHSS v1 Demo BOT</vt:lpstr>
      <vt:lpstr>PowerPoint Presentation</vt:lpstr>
      <vt:lpstr>PowerPoint Presentation</vt:lpstr>
      <vt:lpstr>CBFHSS v1</vt:lpstr>
      <vt:lpstr>PowerPoint Presentation</vt:lpstr>
      <vt:lpstr>CBFHSS v1 feature function</vt:lpstr>
      <vt:lpstr>First use </vt:lpstr>
      <vt:lpstr>LINE Richmenu -Design</vt:lpstr>
      <vt:lpstr>Showing Homework, test and exam information</vt:lpstr>
      <vt:lpstr> Authority Management</vt:lpstr>
      <vt:lpstr>Schedule A Push Message </vt:lpstr>
      <vt:lpstr>Body temperature registration </vt:lpstr>
      <vt:lpstr>Chatbot design for Office of Student Affairs       </vt:lpstr>
      <vt:lpstr>Development tools, APIs, and platforms we used</vt:lpstr>
      <vt:lpstr>CBFHSS v1  System Work Architecture</vt:lpstr>
      <vt:lpstr>CBFHSS v2</vt:lpstr>
      <vt:lpstr>PowerPoint Presentation</vt:lpstr>
      <vt:lpstr>CBFHSS v2 Development Goals</vt:lpstr>
      <vt:lpstr>CBFHSS v2 System Work Architecture</vt:lpstr>
      <vt:lpstr>Technical content</vt:lpstr>
      <vt:lpstr>Line Messages transferring</vt:lpstr>
      <vt:lpstr>Web Hosting</vt:lpstr>
      <vt:lpstr>Gunicorn settings</vt:lpstr>
      <vt:lpstr>Django Connect Database</vt:lpstr>
      <vt:lpstr>TWCC</vt:lpstr>
      <vt:lpstr>Long-Term Goal</vt:lpstr>
      <vt:lpstr>Develop on other Chatbot Platforms</vt:lpstr>
      <vt:lpstr>Promote to other high schools in Taiwan</vt:lpstr>
      <vt:lpstr>Thank you for listening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subject/>
  <dc:creator>廖煥杰</dc:creator>
  <cp:keywords/>
  <dc:description/>
  <cp:lastModifiedBy>煥杰 廖</cp:lastModifiedBy>
  <cp:revision>358</cp:revision>
  <dcterms:modified xsi:type="dcterms:W3CDTF">2020-09-05T03:14:14Z</dcterms:modified>
  <cp:category/>
</cp:coreProperties>
</file>